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1" r:id="rId7"/>
    <p:sldId id="278" r:id="rId8"/>
    <p:sldId id="279" r:id="rId9"/>
    <p:sldId id="262" r:id="rId10"/>
    <p:sldId id="257" r:id="rId11"/>
    <p:sldId id="275" r:id="rId12"/>
    <p:sldId id="264" r:id="rId13"/>
    <p:sldId id="265" r:id="rId14"/>
    <p:sldId id="266" r:id="rId15"/>
    <p:sldId id="267" r:id="rId16"/>
    <p:sldId id="268" r:id="rId17"/>
    <p:sldId id="274" r:id="rId18"/>
    <p:sldId id="277" r:id="rId19"/>
    <p:sldId id="280" r:id="rId20"/>
    <p:sldId id="260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axman" initials="daa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7692CC"/>
    <a:srgbClr val="FF6702"/>
    <a:srgbClr val="FF3305"/>
    <a:srgbClr val="CF3E00"/>
    <a:srgbClr val="236F7A"/>
    <a:srgbClr val="EEB42D"/>
    <a:srgbClr val="EED4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94649" autoAdjust="0"/>
  </p:normalViewPr>
  <p:slideViewPr>
    <p:cSldViewPr>
      <p:cViewPr varScale="1">
        <p:scale>
          <a:sx n="61" d="100"/>
          <a:sy n="61" d="100"/>
        </p:scale>
        <p:origin x="72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133600"/>
            <a:ext cx="6705600" cy="1905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4419600"/>
            <a:ext cx="6858000" cy="685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28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362200" y="6248400"/>
            <a:ext cx="43434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A21854C-F720-483D-9DFD-CD0B5AF3D3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7AF836-4327-4350-B4D6-28687ECCB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304800"/>
            <a:ext cx="16002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304800"/>
            <a:ext cx="46482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056FA5-8874-40FE-B2D8-0781C89355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F9770-6BF3-49A1-8DA5-BC1F9D4606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3D641-DADC-46E0-9430-A038E2B297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33600" y="1981200"/>
            <a:ext cx="3124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0200" y="1981200"/>
            <a:ext cx="31242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A34610-1D31-4E74-AC41-21CAED625B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62F97-A391-4ACE-BB35-7FD7B3931E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8776E-185A-4BC1-88F7-0DEEB27DF4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3AA6DE-5DFC-4799-9E17-98FD0FE8EE9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95E5C-CD8B-446F-9ADB-02F0516917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97EFD2-21D8-4CA5-B200-D8AD5430F7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33600" y="304800"/>
            <a:ext cx="6400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981200"/>
            <a:ext cx="6400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336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D5FCA543-6A30-4AD4-9DF0-B42E53227DE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Colorado Insurance Law </a:t>
            </a:r>
            <a:r>
              <a:rPr lang="en-US" sz="3800" dirty="0" smtClean="0">
                <a:solidFill>
                  <a:schemeClr val="accent2">
                    <a:lumMod val="50000"/>
                  </a:schemeClr>
                </a:solidFill>
              </a:rPr>
              <a:t>and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 Cleft Lip and Cleft Palate Coverage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endParaRPr lang="en-US" sz="2000" dirty="0">
              <a:solidFill>
                <a:schemeClr val="tx1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Colorado Cleft Conference</a:t>
            </a:r>
          </a:p>
          <a:p>
            <a:pPr algn="ctr">
              <a:buNone/>
            </a:pPr>
            <a:endParaRPr lang="en-US" sz="2000" b="1" dirty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May 3, 2014</a:t>
            </a:r>
          </a:p>
          <a:p>
            <a:pPr algn="ctr">
              <a:buNone/>
            </a:pP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Dayle Axman, FLMI, ACS, AIE, AIS</a:t>
            </a:r>
          </a:p>
          <a:p>
            <a:pPr algn="ctr">
              <a:buNone/>
            </a:pPr>
            <a:r>
              <a:rPr lang="en-US" sz="2800" b="1" dirty="0" smtClean="0">
                <a:solidFill>
                  <a:schemeClr val="accent2">
                    <a:lumMod val="50000"/>
                  </a:schemeClr>
                </a:solidFill>
              </a:rPr>
              <a:t>Colorado Division of Insurance</a:t>
            </a:r>
          </a:p>
          <a:p>
            <a:pPr>
              <a:buNone/>
            </a:pPr>
            <a:endParaRPr lang="en-US" sz="2800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1204" name="Picture 4" descr="2_Color_Dora_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5638800"/>
            <a:ext cx="2741613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799" y="274638"/>
            <a:ext cx="7007225" cy="1143000"/>
          </a:xfrm>
        </p:spPr>
        <p:txBody>
          <a:bodyPr/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</a:rPr>
              <a:t>Section 10-16-104(1)(c)(II), Colorado Revised Statutes</a:t>
            </a:r>
            <a:endParaRPr lang="en-US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1200" y="2057400"/>
            <a:ext cx="67056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Generally covers cleft lip, cleft </a:t>
            </a:r>
            <a:r>
              <a:rPr lang="en-US" sz="2800" dirty="0" smtClean="0">
                <a:solidFill>
                  <a:srgbClr val="FF0000"/>
                </a:solidFill>
              </a:rPr>
              <a:t>palate, or any condition or illness which is related to or developed as a result of the cleft lip or cleft palate and there is no age limit.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698CCB">
                    <a:lumMod val="50000"/>
                  </a:srgbClr>
                </a:solidFill>
                <a:latin typeface="Arial Black"/>
              </a:rPr>
              <a:t>Provides medically necessary coverage for</a:t>
            </a:r>
            <a:r>
              <a:rPr lang="en-US" sz="2800" dirty="0" smtClean="0">
                <a:solidFill>
                  <a:srgbClr val="698CCB">
                    <a:lumMod val="50000"/>
                  </a:srgbClr>
                </a:solidFill>
                <a:latin typeface="Arial Black"/>
              </a:rPr>
              <a:t>:</a:t>
            </a:r>
            <a:br>
              <a:rPr lang="en-US" sz="2800" dirty="0" smtClean="0">
                <a:solidFill>
                  <a:srgbClr val="698CCB">
                    <a:lumMod val="50000"/>
                  </a:srgbClr>
                </a:solidFill>
                <a:latin typeface="Arial Black"/>
              </a:rPr>
            </a:br>
            <a:endParaRPr lang="en-US" sz="1600" dirty="0" smtClean="0">
              <a:solidFill>
                <a:srgbClr val="698CCB">
                  <a:lumMod val="50000"/>
                </a:srgbClr>
              </a:solidFill>
              <a:latin typeface="Arial Black"/>
            </a:endParaRPr>
          </a:p>
          <a:p>
            <a:pPr marL="685800" indent="-685800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Oral and facial surgery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19800"/>
            <a:ext cx="20542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1905000" y="1447800"/>
            <a:ext cx="6781800" cy="609600"/>
          </a:xfrm>
        </p:spPr>
        <p:txBody>
          <a:bodyPr anchor="t"/>
          <a:lstStyle/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Effective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July 1, 1975</a:t>
            </a:r>
          </a:p>
          <a:p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115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400800" cy="685800"/>
          </a:xfrm>
        </p:spPr>
        <p:txBody>
          <a:bodyPr anchor="t"/>
          <a:lstStyle/>
          <a:p>
            <a:r>
              <a:rPr lang="en-US" dirty="0">
                <a:solidFill>
                  <a:srgbClr val="698CCB">
                    <a:lumMod val="50000"/>
                  </a:srgbClr>
                </a:solidFill>
              </a:rPr>
              <a:t>Coverage </a:t>
            </a:r>
            <a:r>
              <a:rPr lang="en-US" sz="2400" dirty="0">
                <a:solidFill>
                  <a:srgbClr val="698CCB">
                    <a:lumMod val="50000"/>
                  </a:srgbClr>
                </a:solidFill>
              </a:rPr>
              <a:t>(continued)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400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400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19799"/>
            <a:ext cx="20542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219200"/>
            <a:ext cx="6400800" cy="4800600"/>
          </a:xfrm>
        </p:spPr>
        <p:txBody>
          <a:bodyPr/>
          <a:lstStyle/>
          <a:p>
            <a:pPr marL="579438" indent="-579438">
              <a:buFont typeface="Wingdings" panose="05000000000000000000" pitchFamily="2" charset="2"/>
              <a:buChar char="ü"/>
            </a:pPr>
            <a:r>
              <a:rPr lang="en-US" sz="2800" dirty="0" smtClean="0">
                <a:solidFill>
                  <a:srgbClr val="FF0000"/>
                </a:solidFill>
              </a:rPr>
              <a:t>Surgical </a:t>
            </a:r>
            <a:r>
              <a:rPr lang="en-US" sz="2800" dirty="0">
                <a:solidFill>
                  <a:srgbClr val="FF0000"/>
                </a:solidFill>
              </a:rPr>
              <a:t>management and follow-up care by plastic and oral </a:t>
            </a:r>
            <a:r>
              <a:rPr lang="en-US" sz="2800" dirty="0" smtClean="0">
                <a:solidFill>
                  <a:srgbClr val="FF0000"/>
                </a:solidFill>
              </a:rPr>
              <a:t>surgeons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  <a:p>
            <a:pPr marL="579438" indent="-579438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Prosthetic treatment, such as: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  <a:p>
            <a:pPr marL="1030288">
              <a:buFont typeface="Wingdings" panose="05000000000000000000" pitchFamily="2" charset="2"/>
              <a:buChar char="§"/>
            </a:pPr>
            <a:r>
              <a:rPr lang="en-US" sz="2800" dirty="0" err="1" smtClean="0">
                <a:solidFill>
                  <a:srgbClr val="FF0000"/>
                </a:solidFill>
              </a:rPr>
              <a:t>Obturators</a:t>
            </a:r>
            <a:r>
              <a:rPr lang="en-US" sz="2800" dirty="0" smtClean="0">
                <a:solidFill>
                  <a:srgbClr val="FF0000"/>
                </a:solidFill>
              </a:rPr>
              <a:t/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1200" dirty="0">
              <a:solidFill>
                <a:srgbClr val="FF0000"/>
              </a:solidFill>
            </a:endParaRPr>
          </a:p>
          <a:p>
            <a:pPr marL="1030288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</a:rPr>
              <a:t>Speech </a:t>
            </a:r>
            <a:r>
              <a:rPr lang="en-US" sz="2800" dirty="0" smtClean="0">
                <a:solidFill>
                  <a:srgbClr val="FF0000"/>
                </a:solidFill>
              </a:rPr>
              <a:t>appliances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1200" dirty="0">
              <a:solidFill>
                <a:srgbClr val="FF0000"/>
              </a:solidFill>
            </a:endParaRPr>
          </a:p>
          <a:p>
            <a:pPr marL="1030288"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FF0000"/>
                </a:solidFill>
              </a:rPr>
              <a:t>Feeding appliances</a:t>
            </a:r>
            <a:r>
              <a:rPr lang="en-US" sz="3000" dirty="0">
                <a:solidFill>
                  <a:srgbClr val="FF0000"/>
                </a:solidFill>
              </a:rPr>
              <a:t/>
            </a:r>
            <a:br>
              <a:rPr lang="en-US" sz="3000" dirty="0">
                <a:solidFill>
                  <a:srgbClr val="FF0000"/>
                </a:solidFill>
              </a:rPr>
            </a:br>
            <a:endParaRPr lang="en-US" sz="30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01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400800" cy="838200"/>
          </a:xfrm>
        </p:spPr>
        <p:txBody>
          <a:bodyPr/>
          <a:lstStyle/>
          <a:p>
            <a:r>
              <a:rPr lang="en-US" dirty="0">
                <a:solidFill>
                  <a:srgbClr val="698CCB">
                    <a:lumMod val="50000"/>
                  </a:srgbClr>
                </a:solidFill>
              </a:rPr>
              <a:t>Coverage </a:t>
            </a:r>
            <a:r>
              <a:rPr lang="en-US" sz="2400" dirty="0" smtClean="0">
                <a:solidFill>
                  <a:srgbClr val="698CCB">
                    <a:lumMod val="50000"/>
                  </a:srgbClr>
                </a:solidFill>
              </a:rPr>
              <a:t>(continued)</a:t>
            </a:r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447800"/>
            <a:ext cx="6400800" cy="4572000"/>
          </a:xfrm>
        </p:spPr>
        <p:txBody>
          <a:bodyPr/>
          <a:lstStyle/>
          <a:p>
            <a:pPr marL="579438" indent="-579438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Orthodontic treatment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  <a:p>
            <a:pPr marL="579438" indent="-579438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Prosthodontic treatment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  <a:p>
            <a:pPr marL="579438" indent="-579438"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rgbClr val="FF0000"/>
                </a:solidFill>
              </a:rPr>
              <a:t>Habilitative</a:t>
            </a:r>
            <a:r>
              <a:rPr lang="en-US" sz="2800" dirty="0">
                <a:solidFill>
                  <a:srgbClr val="FF0000"/>
                </a:solidFill>
              </a:rPr>
              <a:t> speech therapy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  <a:p>
            <a:pPr marL="579438" indent="-579438">
              <a:buFont typeface="Wingdings" panose="05000000000000000000" pitchFamily="2" charset="2"/>
              <a:buChar char="ü"/>
            </a:pPr>
            <a:r>
              <a:rPr lang="en-US" sz="2800" dirty="0">
                <a:solidFill>
                  <a:srgbClr val="FF0000"/>
                </a:solidFill>
              </a:rPr>
              <a:t>Otolaryngology treatment</a:t>
            </a:r>
            <a:br>
              <a:rPr lang="en-US" sz="2800" dirty="0">
                <a:solidFill>
                  <a:srgbClr val="FF0000"/>
                </a:solidFill>
              </a:rPr>
            </a:br>
            <a:endParaRPr lang="en-US" sz="1600" dirty="0">
              <a:solidFill>
                <a:srgbClr val="FF0000"/>
              </a:solidFill>
            </a:endParaRPr>
          </a:p>
          <a:p>
            <a:pPr marL="579438" lvl="0" indent="-579438">
              <a:buFont typeface="Wingdings" panose="05000000000000000000" pitchFamily="2" charset="2"/>
              <a:buChar char="ü"/>
            </a:pPr>
            <a:r>
              <a:rPr lang="en-US" sz="2800" dirty="0" err="1">
                <a:solidFill>
                  <a:srgbClr val="FF0000"/>
                </a:solidFill>
              </a:rPr>
              <a:t>Audiological</a:t>
            </a:r>
            <a:r>
              <a:rPr lang="en-US" sz="2800" dirty="0">
                <a:solidFill>
                  <a:srgbClr val="FF0000"/>
                </a:solidFill>
              </a:rPr>
              <a:t> assessments and treatment</a:t>
            </a:r>
          </a:p>
          <a:p>
            <a:pPr marL="692150" indent="-631825"/>
            <a:endParaRPr lang="en-US" sz="2400" dirty="0"/>
          </a:p>
        </p:txBody>
      </p:sp>
      <p:pic>
        <p:nvPicPr>
          <p:cNvPr id="5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60198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589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400800" cy="9906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Other Requirements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295400"/>
            <a:ext cx="6400800" cy="4724400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rgbClr val="FF0000"/>
                </a:solidFill>
              </a:rPr>
              <a:t>If there is also a dental policy: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1400" dirty="0" smtClean="0">
              <a:solidFill>
                <a:srgbClr val="FF0000"/>
              </a:solidFill>
            </a:endParaRPr>
          </a:p>
          <a:p>
            <a:pPr marL="928688" indent="-457200"/>
            <a:r>
              <a:rPr lang="en-US" sz="2800" dirty="0">
                <a:solidFill>
                  <a:srgbClr val="FF0000"/>
                </a:solidFill>
              </a:rPr>
              <a:t>I</a:t>
            </a:r>
            <a:r>
              <a:rPr lang="en-US" sz="2800" dirty="0" smtClean="0">
                <a:solidFill>
                  <a:srgbClr val="FF0000"/>
                </a:solidFill>
              </a:rPr>
              <a:t>t must provide full coverage for all orthodontics or dental care needed.</a:t>
            </a:r>
          </a:p>
          <a:p>
            <a:pPr marL="471488" indent="0">
              <a:buNone/>
            </a:pPr>
            <a:endParaRPr lang="en-US" sz="1400" dirty="0" smtClean="0">
              <a:solidFill>
                <a:srgbClr val="FF0000"/>
              </a:solidFill>
            </a:endParaRPr>
          </a:p>
          <a:p>
            <a:pPr marL="928688" indent="-457200"/>
            <a:r>
              <a:rPr lang="en-US" sz="2800" dirty="0" smtClean="0">
                <a:solidFill>
                  <a:srgbClr val="FF0000"/>
                </a:solidFill>
              </a:rPr>
              <a:t>May apply the same copayment provisions that apply to other conditions or procedures covered by the policy.</a:t>
            </a:r>
            <a:br>
              <a:rPr lang="en-US" sz="2800" dirty="0" smtClean="0">
                <a:solidFill>
                  <a:srgbClr val="FF0000"/>
                </a:solidFill>
              </a:rPr>
            </a:br>
            <a:endParaRPr lang="en-US" sz="2800" dirty="0" smtClean="0">
              <a:solidFill>
                <a:srgbClr val="FF0000"/>
              </a:solidFill>
            </a:endParaRPr>
          </a:p>
          <a:p>
            <a:pPr marL="685800" indent="-685800">
              <a:buFont typeface="Wingdings" panose="05000000000000000000" pitchFamily="2" charset="2"/>
              <a:buChar char="Ø"/>
            </a:pP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7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60198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43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629400" cy="1447800"/>
          </a:xfrm>
        </p:spPr>
        <p:txBody>
          <a:bodyPr/>
          <a:lstStyle/>
          <a:p>
            <a:r>
              <a:rPr lang="en-US" sz="3800" dirty="0">
                <a:solidFill>
                  <a:schemeClr val="accent2">
                    <a:lumMod val="50000"/>
                  </a:schemeClr>
                </a:solidFill>
              </a:rPr>
              <a:t>Where </a:t>
            </a:r>
            <a:r>
              <a:rPr lang="en-US" sz="3800" dirty="0" smtClean="0">
                <a:solidFill>
                  <a:schemeClr val="accent2">
                    <a:lumMod val="50000"/>
                  </a:schemeClr>
                </a:solidFill>
              </a:rPr>
              <a:t>do I go to ask a question or file a complaint?</a:t>
            </a:r>
            <a:endParaRPr lang="en-US" sz="3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905000"/>
            <a:ext cx="6400800" cy="4114800"/>
          </a:xfrm>
          <a:noFill/>
          <a:ln w="38100">
            <a:noFill/>
          </a:ln>
        </p:spPr>
        <p:txBody>
          <a:bodyPr/>
          <a:lstStyle/>
          <a:p>
            <a:pPr marL="517525" indent="-517525">
              <a:buFont typeface="Wingdings" panose="05000000000000000000" pitchFamily="2" charset="2"/>
              <a:buChar char="Ø"/>
            </a:pPr>
            <a:r>
              <a:rPr lang="en-US" sz="2600" b="1" dirty="0" smtClean="0">
                <a:solidFill>
                  <a:schemeClr val="accent2">
                    <a:lumMod val="50000"/>
                  </a:schemeClr>
                </a:solidFill>
              </a:rPr>
              <a:t>If you have a Colorado plan: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6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17525" lvl="2" indent="0">
              <a:buNone/>
            </a:pP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Colorado Division of Insurance </a:t>
            </a:r>
            <a:r>
              <a:rPr lang="en-US" sz="1600" b="1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/>
            </a:r>
            <a:br>
              <a:rPr lang="en-US" sz="1600" b="1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</a:b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303-894-7490 or 800-930-3745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600" b="1" dirty="0">
              <a:solidFill>
                <a:schemeClr val="accent2">
                  <a:lumMod val="50000"/>
                </a:schemeClr>
              </a:solidFill>
              <a:ea typeface="+mn-ea"/>
              <a:cs typeface="+mn-cs"/>
            </a:endParaRPr>
          </a:p>
          <a:p>
            <a:pPr marL="517525" lvl="2" indent="0">
              <a:buNone/>
            </a:pPr>
            <a:r>
              <a:rPr lang="en-US" sz="2600" b="1" dirty="0">
                <a:solidFill>
                  <a:schemeClr val="accent2">
                    <a:lumMod val="50000"/>
                  </a:schemeClr>
                </a:solidFill>
                <a:ea typeface="+mn-ea"/>
                <a:cs typeface="+mn-cs"/>
              </a:rPr>
              <a:t>File a complaint at:  </a:t>
            </a: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600" b="1" dirty="0">
              <a:solidFill>
                <a:schemeClr val="accent2">
                  <a:lumMod val="50000"/>
                </a:schemeClr>
              </a:solidFill>
              <a:ea typeface="+mn-ea"/>
              <a:cs typeface="+mn-cs"/>
            </a:endParaRPr>
          </a:p>
          <a:p>
            <a:pPr marL="517525" lvl="2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www.dora.colorado.gov/insurance</a:t>
            </a:r>
            <a:endParaRPr lang="en-US" sz="2600" b="1" dirty="0">
              <a:solidFill>
                <a:srgbClr val="FF0000"/>
              </a:solidFill>
            </a:endParaRPr>
          </a:p>
          <a:p>
            <a:pPr lvl="2"/>
            <a:endParaRPr lang="en-US" dirty="0"/>
          </a:p>
        </p:txBody>
      </p:sp>
      <p:pic>
        <p:nvPicPr>
          <p:cNvPr id="5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324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400800" cy="6858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Other Resources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990600"/>
            <a:ext cx="6400800" cy="5257800"/>
          </a:xfrm>
        </p:spPr>
        <p:txBody>
          <a:bodyPr/>
          <a:lstStyle/>
          <a:p>
            <a:pPr marL="579438" indent="-579438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If coverage is from </a:t>
            </a:r>
            <a:r>
              <a:rPr lang="en-US" sz="2400" b="1" dirty="0">
                <a:solidFill>
                  <a:srgbClr val="FF0000"/>
                </a:solidFill>
              </a:rPr>
              <a:t>Medicaid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79438" lvl="2" indent="0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Colorado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Department of Health Care Policy and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Financing</a:t>
            </a:r>
            <a:b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1600" b="1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800-221-3943</a:t>
            </a:r>
          </a:p>
          <a:p>
            <a:pPr marL="914400" lvl="2" indent="0">
              <a:buNone/>
            </a:pPr>
            <a:endParaRPr lang="en-US" sz="12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579438" lvl="2" indent="-519113">
              <a:buFont typeface="Wingdings" panose="05000000000000000000" pitchFamily="2" charset="2"/>
              <a:buChar char="Ø"/>
            </a:pP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If </a:t>
            </a:r>
            <a:r>
              <a:rPr lang="en-US" sz="2400" b="1" dirty="0">
                <a:solidFill>
                  <a:schemeClr val="accent2">
                    <a:lumMod val="50000"/>
                  </a:schemeClr>
                </a:solidFill>
              </a:rPr>
              <a:t>coverage is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through an </a:t>
            </a:r>
            <a:r>
              <a:rPr lang="en-US" sz="2400" b="1" dirty="0">
                <a:solidFill>
                  <a:srgbClr val="FF0000"/>
                </a:solidFill>
              </a:rPr>
              <a:t>employer self-funded plan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br>
              <a:rPr lang="en-US" sz="2400" b="1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79438" lvl="2" indent="0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U.S.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Department of Labor, Employee Benefit Security 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Administration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b="1" dirty="0">
                <a:solidFill>
                  <a:schemeClr val="accent2">
                    <a:lumMod val="50000"/>
                  </a:schemeClr>
                </a:solidFill>
              </a:rPr>
            </a:br>
            <a:endParaRPr lang="en-US" sz="1200" b="1" dirty="0">
              <a:solidFill>
                <a:schemeClr val="accent2">
                  <a:lumMod val="50000"/>
                </a:schemeClr>
              </a:solidFill>
            </a:endParaRPr>
          </a:p>
          <a:p>
            <a:pPr marL="579438" lvl="2" indent="0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816-285-1800 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(Kansas City)</a:t>
            </a:r>
          </a:p>
          <a:p>
            <a:endParaRPr lang="en-US" dirty="0"/>
          </a:p>
        </p:txBody>
      </p:sp>
      <p:pic>
        <p:nvPicPr>
          <p:cNvPr id="4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886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838200"/>
            <a:ext cx="6400800" cy="4724400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For more information about premium or other federal assistance, contact:</a:t>
            </a:r>
          </a:p>
          <a:p>
            <a:pPr marL="0" indent="0">
              <a:buNone/>
            </a:pPr>
            <a:endParaRPr lang="en-US" sz="1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625475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Connect for Health Colorado</a:t>
            </a:r>
          </a:p>
          <a:p>
            <a:pPr marL="625475" indent="0">
              <a:buNone/>
            </a:pPr>
            <a:endParaRPr lang="en-US" sz="18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855-752-6749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n-US" sz="1800" b="1" u="sng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connectforhealthco.com</a:t>
            </a:r>
            <a:r>
              <a:rPr lang="en-US" b="1" dirty="0" smtClean="0"/>
              <a:t> </a:t>
            </a:r>
            <a:endParaRPr lang="en-US" b="1" dirty="0"/>
          </a:p>
        </p:txBody>
      </p:sp>
      <p:pic>
        <p:nvPicPr>
          <p:cNvPr id="4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0513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Thank you!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2057400"/>
            <a:ext cx="617220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DORA is dedicated to preserving the integrity of the marketplace and is committed to promoting a fair and competitive business environment in Colorado.  </a:t>
            </a:r>
            <a:b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en-US" sz="2000" dirty="0" smtClean="0">
                <a:solidFill>
                  <a:schemeClr val="accent2">
                    <a:lumMod val="50000"/>
                  </a:schemeClr>
                </a:solidFill>
              </a:rPr>
              <a:t>Consumer protection is our mission.  </a:t>
            </a:r>
          </a:p>
          <a:p>
            <a:endParaRPr lang="en-US" dirty="0"/>
          </a:p>
        </p:txBody>
      </p:sp>
      <p:pic>
        <p:nvPicPr>
          <p:cNvPr id="4" name="Picture 3" descr="2_Color_Service_Mark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4495800"/>
            <a:ext cx="1828800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Health Coverage in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Colorado – Pre-2014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Content Placeholder 6" descr="2_Color_Dora_jp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</p:spPr>
      </p:pic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752600"/>
            <a:ext cx="68580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accent2">
                    <a:lumMod val="50000"/>
                  </a:schemeClr>
                </a:solidFill>
              </a:rPr>
              <a:t>Health Coverage Subject to State </a:t>
            </a:r>
            <a:r>
              <a:rPr lang="en-US" sz="3600" dirty="0" smtClean="0">
                <a:solidFill>
                  <a:schemeClr val="accent2">
                    <a:lumMod val="50000"/>
                  </a:schemeClr>
                </a:solidFill>
              </a:rPr>
              <a:t>Law – Pre-2014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  <a:prstGeom prst="rect">
            <a:avLst/>
          </a:prstGeom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56949"/>
            <a:ext cx="7010400" cy="393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847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400800" cy="1981200"/>
          </a:xfrm>
        </p:spPr>
        <p:txBody>
          <a:bodyPr/>
          <a:lstStyle/>
          <a:p>
            <a:r>
              <a:rPr lang="en-US" sz="3800" dirty="0" smtClean="0">
                <a:solidFill>
                  <a:schemeClr val="accent2">
                    <a:lumMod val="50000"/>
                  </a:schemeClr>
                </a:solidFill>
              </a:rPr>
              <a:t>2014 Changes to the Individual Health Insurance Marketplace</a:t>
            </a:r>
            <a:endParaRPr lang="en-US" sz="3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286000"/>
            <a:ext cx="6477000" cy="3886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3600" dirty="0" smtClean="0">
                <a:solidFill>
                  <a:srgbClr val="FF0000"/>
                </a:solidFill>
              </a:rPr>
              <a:t>Affordable Care Act (ACA)</a:t>
            </a:r>
            <a:br>
              <a:rPr lang="en-US" sz="3600" dirty="0" smtClean="0">
                <a:solidFill>
                  <a:srgbClr val="FF0000"/>
                </a:solidFill>
              </a:rPr>
            </a:br>
            <a:endParaRPr lang="en-US" sz="2400" dirty="0" smtClean="0">
              <a:solidFill>
                <a:srgbClr val="FF0000"/>
              </a:solidFill>
            </a:endParaRPr>
          </a:p>
          <a:p>
            <a:pPr marL="461963" indent="-460375">
              <a:buFont typeface="Wingdings" panose="05000000000000000000" pitchFamily="2" charset="2"/>
              <a:buChar char="ü"/>
            </a:pP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Plans are “guaranteed-issue”</a:t>
            </a:r>
            <a:b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61963" indent="-460375">
              <a:buFont typeface="Wingdings" panose="05000000000000000000" pitchFamily="2" charset="2"/>
              <a:buChar char="ü"/>
            </a:pP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No more pre-existing exclusions</a:t>
            </a:r>
            <a:b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461963" indent="-460375">
              <a:buFont typeface="Wingdings" panose="05000000000000000000" pitchFamily="2" charset="2"/>
              <a:buChar char="ü"/>
            </a:pP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No more premium rate-ups due to health conditions</a:t>
            </a:r>
          </a:p>
        </p:txBody>
      </p:sp>
      <p:pic>
        <p:nvPicPr>
          <p:cNvPr id="4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718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600" y="304800"/>
            <a:ext cx="6400800" cy="1981200"/>
          </a:xfrm>
        </p:spPr>
        <p:txBody>
          <a:bodyPr/>
          <a:lstStyle/>
          <a:p>
            <a:r>
              <a:rPr lang="en-US" sz="3800" dirty="0">
                <a:solidFill>
                  <a:schemeClr val="accent2">
                    <a:lumMod val="50000"/>
                  </a:schemeClr>
                </a:solidFill>
              </a:rPr>
              <a:t>2014 Changes to the Individual Health Insurance </a:t>
            </a:r>
            <a:r>
              <a:rPr lang="en-US" sz="3800" dirty="0" smtClean="0">
                <a:solidFill>
                  <a:schemeClr val="accent2">
                    <a:lumMod val="50000"/>
                  </a:schemeClr>
                </a:solidFill>
              </a:rPr>
              <a:t>Marketplace </a:t>
            </a:r>
            <a:r>
              <a:rPr lang="en-US" sz="2400" dirty="0" smtClean="0">
                <a:solidFill>
                  <a:schemeClr val="accent2">
                    <a:lumMod val="50000"/>
                  </a:schemeClr>
                </a:solidFill>
              </a:rPr>
              <a:t>(continued)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362200"/>
            <a:ext cx="6400800" cy="3657600"/>
          </a:xfrm>
        </p:spPr>
        <p:txBody>
          <a:bodyPr/>
          <a:lstStyle/>
          <a:p>
            <a:pPr marL="461963" indent="-460375"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No more exclusionary </a:t>
            </a: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riders</a:t>
            </a:r>
            <a:b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</a:br>
            <a:endParaRPr lang="en-US" sz="1400" dirty="0">
              <a:solidFill>
                <a:schemeClr val="accent2">
                  <a:lumMod val="50000"/>
                </a:schemeClr>
              </a:solidFill>
            </a:endParaRPr>
          </a:p>
          <a:p>
            <a:pPr marL="461963" indent="-460375">
              <a:buFont typeface="Wingdings" panose="05000000000000000000" pitchFamily="2" charset="2"/>
              <a:buChar char="ü"/>
            </a:pP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Ability to qualify for help paying premiums </a:t>
            </a: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or with cost-sharing requirements for </a:t>
            </a:r>
            <a:r>
              <a:rPr lang="en-US" sz="3000" dirty="0">
                <a:solidFill>
                  <a:schemeClr val="accent2">
                    <a:lumMod val="50000"/>
                  </a:schemeClr>
                </a:solidFill>
              </a:rPr>
              <a:t>plans purchased via Connect for Health </a:t>
            </a: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Colorado, Colorado’s health insurance exchange</a:t>
            </a:r>
            <a:endParaRPr lang="en-US" sz="3000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sz="3000" dirty="0"/>
          </a:p>
        </p:txBody>
      </p:sp>
      <p:pic>
        <p:nvPicPr>
          <p:cNvPr id="4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1488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When do Colorado insurance laws apply?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1752600"/>
            <a:ext cx="6400800" cy="441960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 smtClean="0">
                <a:solidFill>
                  <a:schemeClr val="accent2">
                    <a:lumMod val="50000"/>
                  </a:schemeClr>
                </a:solidFill>
              </a:rPr>
              <a:t>Colorado insurance laws and regulations only apply to health plans sold in Colorado – does not include: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400" dirty="0" smtClean="0"/>
          </a:p>
          <a:p>
            <a:pPr marL="685800" lvl="1" indent="-563563"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FF0000"/>
                </a:solidFill>
              </a:rPr>
              <a:t>Medicare or Medicaid</a:t>
            </a:r>
            <a:br>
              <a:rPr lang="en-US" sz="3000" dirty="0" smtClean="0">
                <a:solidFill>
                  <a:srgbClr val="FF0000"/>
                </a:solidFill>
              </a:rPr>
            </a:br>
            <a:endParaRPr lang="en-US" sz="1600" dirty="0" smtClean="0">
              <a:solidFill>
                <a:srgbClr val="FF0000"/>
              </a:solidFill>
            </a:endParaRPr>
          </a:p>
          <a:p>
            <a:pPr marL="685800" lvl="1" indent="-563563"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FF0000"/>
                </a:solidFill>
              </a:rPr>
              <a:t>Employer plans that are self-funded (aka ERISA self-funded plans)</a:t>
            </a:r>
          </a:p>
          <a:p>
            <a:pPr lvl="1"/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019799"/>
            <a:ext cx="20542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887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274638"/>
            <a:ext cx="6858000" cy="1143000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Or to…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Content Placeholder 6" descr="2_Color_Dora_jpg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</p:spPr>
      </p:pic>
      <p:sp>
        <p:nvSpPr>
          <p:cNvPr id="13" name="Text Placeholder 5"/>
          <p:cNvSpPr>
            <a:spLocks noGrp="1"/>
          </p:cNvSpPr>
          <p:nvPr>
            <p:ph type="body" idx="1"/>
          </p:nvPr>
        </p:nvSpPr>
        <p:spPr>
          <a:xfrm>
            <a:off x="2438400" y="1752600"/>
            <a:ext cx="6324600" cy="3962400"/>
          </a:xfrm>
        </p:spPr>
        <p:txBody>
          <a:bodyPr anchor="t"/>
          <a:lstStyle/>
          <a:p>
            <a:pPr marL="685800" lvl="1" indent="-563563">
              <a:buFont typeface="Wingdings" panose="05000000000000000000" pitchFamily="2" charset="2"/>
              <a:buChar char="Ø"/>
            </a:pPr>
            <a:r>
              <a:rPr lang="en-US" sz="3000" b="0" dirty="0" smtClean="0">
                <a:solidFill>
                  <a:srgbClr val="FF0000"/>
                </a:solidFill>
              </a:rPr>
              <a:t>Single employer plans where the master contract is issued in another state</a:t>
            </a:r>
            <a:br>
              <a:rPr lang="en-US" sz="3000" b="0" dirty="0" smtClean="0">
                <a:solidFill>
                  <a:srgbClr val="FF0000"/>
                </a:solidFill>
              </a:rPr>
            </a:br>
            <a:endParaRPr lang="en-US" sz="3000" b="0" dirty="0" smtClean="0">
              <a:solidFill>
                <a:srgbClr val="FF0000"/>
              </a:solidFill>
            </a:endParaRPr>
          </a:p>
          <a:p>
            <a:pPr marL="685800" lvl="1" indent="-563563">
              <a:buFont typeface="Wingdings" panose="05000000000000000000" pitchFamily="2" charset="2"/>
              <a:buChar char="Ø"/>
            </a:pPr>
            <a:r>
              <a:rPr lang="en-US" sz="3000" b="0" dirty="0" smtClean="0">
                <a:solidFill>
                  <a:srgbClr val="FF0000"/>
                </a:solidFill>
              </a:rPr>
              <a:t>Individual plans issued in another state</a:t>
            </a:r>
          </a:p>
          <a:p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How do I know if my plan is a Colorado-regulated plan?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2133600" y="2133600"/>
            <a:ext cx="6400800" cy="38862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Check your member ID card: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Does it have a “</a:t>
            </a:r>
            <a:r>
              <a:rPr lang="en-US" b="1" dirty="0" smtClean="0">
                <a:solidFill>
                  <a:srgbClr val="FF0000"/>
                </a:solidFill>
              </a:rPr>
              <a:t>CO-DOI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” designation on it?</a:t>
            </a:r>
          </a:p>
          <a:p>
            <a:pPr marL="0" indent="0">
              <a:buNone/>
            </a:pPr>
            <a:endParaRPr lang="en-US" sz="1600" dirty="0"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If so, Colorado insurance laws apply and the Division can help you.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9" name="Content Placeholder 6" descr="2_Color_Dora_jp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81800" y="5867400"/>
            <a:ext cx="2057400" cy="642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870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3599" y="304800"/>
            <a:ext cx="6858001" cy="990600"/>
          </a:xfrm>
        </p:spPr>
        <p:txBody>
          <a:bodyPr/>
          <a:lstStyle/>
          <a:p>
            <a:r>
              <a:rPr lang="en-US" sz="3800" dirty="0" smtClean="0">
                <a:solidFill>
                  <a:schemeClr val="accent2">
                    <a:lumMod val="50000"/>
                  </a:schemeClr>
                </a:solidFill>
              </a:rPr>
              <a:t>Cleft coverage mandates in other states</a:t>
            </a:r>
            <a:endParaRPr lang="en-US" sz="3800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6019800"/>
            <a:ext cx="20542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4560" y="2448818"/>
            <a:ext cx="6400800" cy="3570982"/>
          </a:xfrm>
        </p:spPr>
        <p:txBody>
          <a:bodyPr numCol="2"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California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Connecticut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Florida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Indiana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Louisiana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Maryland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Minnesota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Massachusetts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New York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North Carolina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South Carolina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Texas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Vermont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Virginia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</a:rPr>
              <a:t>Wisconsin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1371600"/>
            <a:ext cx="633984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kern="0" dirty="0" smtClean="0">
                <a:solidFill>
                  <a:schemeClr val="accent2">
                    <a:lumMod val="50000"/>
                  </a:schemeClr>
                </a:solidFill>
                <a:latin typeface="Arial"/>
              </a:rPr>
              <a:t>15 </a:t>
            </a:r>
            <a:r>
              <a:rPr lang="en-US" sz="3200" kern="0" dirty="0">
                <a:solidFill>
                  <a:schemeClr val="accent2">
                    <a:lumMod val="50000"/>
                  </a:schemeClr>
                </a:solidFill>
                <a:latin typeface="Arial"/>
              </a:rPr>
              <a:t>other states have some type of mandated </a:t>
            </a:r>
            <a:r>
              <a:rPr lang="en-US" sz="3200" kern="0" dirty="0" smtClean="0">
                <a:solidFill>
                  <a:schemeClr val="accent2">
                    <a:lumMod val="50000"/>
                  </a:schemeClr>
                </a:solidFill>
                <a:latin typeface="Arial"/>
              </a:rPr>
              <a:t>coverage*: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3600" y="6172200"/>
            <a:ext cx="449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eaLnBrk="1" hangingPunct="1">
              <a:spcBef>
                <a:spcPct val="20000"/>
              </a:spcBef>
            </a:pPr>
            <a:r>
              <a:rPr lang="en-US" sz="1400" b="1" kern="0" dirty="0">
                <a:solidFill>
                  <a:schemeClr val="accent4">
                    <a:lumMod val="50000"/>
                  </a:schemeClr>
                </a:solidFill>
                <a:latin typeface="Arial"/>
              </a:rPr>
              <a:t>* According to </a:t>
            </a:r>
            <a:r>
              <a:rPr lang="en-US" sz="1400" b="1" kern="0" dirty="0" smtClean="0">
                <a:solidFill>
                  <a:schemeClr val="accent4">
                    <a:lumMod val="50000"/>
                  </a:schemeClr>
                </a:solidFill>
                <a:latin typeface="Arial"/>
              </a:rPr>
              <a:t>CleftAdvocate.org and the internet</a:t>
            </a:r>
            <a:endParaRPr lang="en-US" sz="1400" b="1" kern="0" dirty="0">
              <a:solidFill>
                <a:schemeClr val="accent4">
                  <a:lumMod val="5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483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gital blue design template">
  <a:themeElements>
    <a:clrScheme name="Digital blue design template 5">
      <a:dk1>
        <a:srgbClr val="336699"/>
      </a:dk1>
      <a:lt1>
        <a:srgbClr val="EBF1F7"/>
      </a:lt1>
      <a:dk2>
        <a:srgbClr val="5F5F5F"/>
      </a:dk2>
      <a:lt2>
        <a:srgbClr val="005A58"/>
      </a:lt2>
      <a:accent1>
        <a:srgbClr val="B2C7D6"/>
      </a:accent1>
      <a:accent2>
        <a:srgbClr val="698CCB"/>
      </a:accent2>
      <a:accent3>
        <a:srgbClr val="F3F7FA"/>
      </a:accent3>
      <a:accent4>
        <a:srgbClr val="2A5682"/>
      </a:accent4>
      <a:accent5>
        <a:srgbClr val="D5E0E8"/>
      </a:accent5>
      <a:accent6>
        <a:srgbClr val="5E7EB8"/>
      </a:accent6>
      <a:hlink>
        <a:srgbClr val="DFEFFF"/>
      </a:hlink>
      <a:folHlink>
        <a:srgbClr val="003399"/>
      </a:folHlink>
    </a:clrScheme>
    <a:fontScheme name="Digital blue design template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blue design template 1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2">
        <a:dk1>
          <a:srgbClr val="006699"/>
        </a:dk1>
        <a:lt1>
          <a:srgbClr val="FFFFFF"/>
        </a:lt1>
        <a:dk2>
          <a:srgbClr val="000000"/>
        </a:dk2>
        <a:lt2>
          <a:srgbClr val="808080"/>
        </a:lt2>
        <a:accent1>
          <a:srgbClr val="B1CFE7"/>
        </a:accent1>
        <a:accent2>
          <a:srgbClr val="CCCCFF"/>
        </a:accent2>
        <a:accent3>
          <a:srgbClr val="FFFFFF"/>
        </a:accent3>
        <a:accent4>
          <a:srgbClr val="005682"/>
        </a:accent4>
        <a:accent5>
          <a:srgbClr val="D5E4F1"/>
        </a:accent5>
        <a:accent6>
          <a:srgbClr val="B9B9E7"/>
        </a:accent6>
        <a:hlink>
          <a:srgbClr val="4274BE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3">
        <a:dk1>
          <a:srgbClr val="003366"/>
        </a:dk1>
        <a:lt1>
          <a:srgbClr val="DEF6F1"/>
        </a:lt1>
        <a:dk2>
          <a:srgbClr val="003366"/>
        </a:dk2>
        <a:lt2>
          <a:srgbClr val="969696"/>
        </a:lt2>
        <a:accent1>
          <a:srgbClr val="FFFFFF"/>
        </a:accent1>
        <a:accent2>
          <a:srgbClr val="9CCAF0"/>
        </a:accent2>
        <a:accent3>
          <a:srgbClr val="ECFAF7"/>
        </a:accent3>
        <a:accent4>
          <a:srgbClr val="002A56"/>
        </a:accent4>
        <a:accent5>
          <a:srgbClr val="FFFFFF"/>
        </a:accent5>
        <a:accent6>
          <a:srgbClr val="8DB7D9"/>
        </a:accent6>
        <a:hlink>
          <a:srgbClr val="0066CC"/>
        </a:hlink>
        <a:folHlink>
          <a:srgbClr val="5F5F5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4">
        <a:dk1>
          <a:srgbClr val="003366"/>
        </a:dk1>
        <a:lt1>
          <a:srgbClr val="FFFFD9"/>
        </a:lt1>
        <a:dk2>
          <a:srgbClr val="336699"/>
        </a:dk2>
        <a:lt2>
          <a:srgbClr val="777777"/>
        </a:lt2>
        <a:accent1>
          <a:srgbClr val="ECF9FE"/>
        </a:accent1>
        <a:accent2>
          <a:srgbClr val="2569A7"/>
        </a:accent2>
        <a:accent3>
          <a:srgbClr val="FFFFE9"/>
        </a:accent3>
        <a:accent4>
          <a:srgbClr val="002A56"/>
        </a:accent4>
        <a:accent5>
          <a:srgbClr val="F4FBFE"/>
        </a:accent5>
        <a:accent6>
          <a:srgbClr val="205E97"/>
        </a:accent6>
        <a:hlink>
          <a:srgbClr val="00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5">
        <a:dk1>
          <a:srgbClr val="336699"/>
        </a:dk1>
        <a:lt1>
          <a:srgbClr val="EBF1F7"/>
        </a:lt1>
        <a:dk2>
          <a:srgbClr val="5F5F5F"/>
        </a:dk2>
        <a:lt2>
          <a:srgbClr val="005A58"/>
        </a:lt2>
        <a:accent1>
          <a:srgbClr val="B2C7D6"/>
        </a:accent1>
        <a:accent2>
          <a:srgbClr val="698CCB"/>
        </a:accent2>
        <a:accent3>
          <a:srgbClr val="F3F7FA"/>
        </a:accent3>
        <a:accent4>
          <a:srgbClr val="2A5682"/>
        </a:accent4>
        <a:accent5>
          <a:srgbClr val="D5E0E8"/>
        </a:accent5>
        <a:accent6>
          <a:srgbClr val="5E7EB8"/>
        </a:accent6>
        <a:hlink>
          <a:srgbClr val="DFEFFF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6">
        <a:dk1>
          <a:srgbClr val="005A58"/>
        </a:dk1>
        <a:lt1>
          <a:srgbClr val="006699"/>
        </a:lt1>
        <a:dk2>
          <a:srgbClr val="0058B8"/>
        </a:dk2>
        <a:lt2>
          <a:srgbClr val="336699"/>
        </a:lt2>
        <a:accent1>
          <a:srgbClr val="98BED8"/>
        </a:accent1>
        <a:accent2>
          <a:srgbClr val="6D6FC7"/>
        </a:accent2>
        <a:accent3>
          <a:srgbClr val="AAB4D8"/>
        </a:accent3>
        <a:accent4>
          <a:srgbClr val="005682"/>
        </a:accent4>
        <a:accent5>
          <a:srgbClr val="CADBE9"/>
        </a:accent5>
        <a:accent6>
          <a:srgbClr val="6264B4"/>
        </a:accent6>
        <a:hlink>
          <a:srgbClr val="CCECFF"/>
        </a:hlink>
        <a:folHlink>
          <a:srgbClr val="00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blue design template 7">
        <a:dk1>
          <a:srgbClr val="336699"/>
        </a:dk1>
        <a:lt1>
          <a:srgbClr val="C0C0C0"/>
        </a:lt1>
        <a:dk2>
          <a:srgbClr val="49718D"/>
        </a:dk2>
        <a:lt2>
          <a:srgbClr val="5C1F00"/>
        </a:lt2>
        <a:accent1>
          <a:srgbClr val="DDDDDD"/>
        </a:accent1>
        <a:accent2>
          <a:srgbClr val="BE7960"/>
        </a:accent2>
        <a:accent3>
          <a:srgbClr val="DCDCDC"/>
        </a:accent3>
        <a:accent4>
          <a:srgbClr val="2A5682"/>
        </a:accent4>
        <a:accent5>
          <a:srgbClr val="EBEBEB"/>
        </a:accent5>
        <a:accent6>
          <a:srgbClr val="AC6D56"/>
        </a:accent6>
        <a:hlink>
          <a:srgbClr val="65A0BD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8">
        <a:dk1>
          <a:srgbClr val="336699"/>
        </a:dk1>
        <a:lt1>
          <a:srgbClr val="0099CC"/>
        </a:lt1>
        <a:dk2>
          <a:srgbClr val="000066"/>
        </a:dk2>
        <a:lt2>
          <a:srgbClr val="336699"/>
        </a:lt2>
        <a:accent1>
          <a:srgbClr val="336699"/>
        </a:accent1>
        <a:accent2>
          <a:srgbClr val="DDDDDD"/>
        </a:accent2>
        <a:accent3>
          <a:srgbClr val="AAAAB8"/>
        </a:accent3>
        <a:accent4>
          <a:srgbClr val="0082AE"/>
        </a:accent4>
        <a:accent5>
          <a:srgbClr val="ADB8CA"/>
        </a:accent5>
        <a:accent6>
          <a:srgbClr val="C8C8C8"/>
        </a:accent6>
        <a:hlink>
          <a:srgbClr val="7AC3EC"/>
        </a:hlink>
        <a:folHlink>
          <a:srgbClr val="D7EA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blue design template 9">
        <a:dk1>
          <a:srgbClr val="2846A4"/>
        </a:dk1>
        <a:lt1>
          <a:srgbClr val="566272"/>
        </a:lt1>
        <a:dk2>
          <a:srgbClr val="004B70"/>
        </a:dk2>
        <a:lt2>
          <a:srgbClr val="777777"/>
        </a:lt2>
        <a:accent1>
          <a:srgbClr val="9CA5AA"/>
        </a:accent1>
        <a:accent2>
          <a:srgbClr val="88B2D2"/>
        </a:accent2>
        <a:accent3>
          <a:srgbClr val="B4B7BC"/>
        </a:accent3>
        <a:accent4>
          <a:srgbClr val="213A8B"/>
        </a:accent4>
        <a:accent5>
          <a:srgbClr val="CBCFD2"/>
        </a:accent5>
        <a:accent6>
          <a:srgbClr val="7BA1BE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0">
        <a:dk1>
          <a:srgbClr val="003366"/>
        </a:dk1>
        <a:lt1>
          <a:srgbClr val="FFFFFF"/>
        </a:lt1>
        <a:dk2>
          <a:srgbClr val="003366"/>
        </a:dk2>
        <a:lt2>
          <a:srgbClr val="808080"/>
        </a:lt2>
        <a:accent1>
          <a:srgbClr val="B7D6E7"/>
        </a:accent1>
        <a:accent2>
          <a:srgbClr val="24446A"/>
        </a:accent2>
        <a:accent3>
          <a:srgbClr val="FFFFFF"/>
        </a:accent3>
        <a:accent4>
          <a:srgbClr val="002A56"/>
        </a:accent4>
        <a:accent5>
          <a:srgbClr val="D8E8F1"/>
        </a:accent5>
        <a:accent6>
          <a:srgbClr val="203D5F"/>
        </a:accent6>
        <a:hlink>
          <a:srgbClr val="518FB1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1">
        <a:dk1>
          <a:srgbClr val="336699"/>
        </a:dk1>
        <a:lt1>
          <a:srgbClr val="FFFFFF"/>
        </a:lt1>
        <a:dk2>
          <a:srgbClr val="003399"/>
        </a:dk2>
        <a:lt2>
          <a:srgbClr val="969696"/>
        </a:lt2>
        <a:accent1>
          <a:srgbClr val="CCECFF"/>
        </a:accent1>
        <a:accent2>
          <a:srgbClr val="6A90BA"/>
        </a:accent2>
        <a:accent3>
          <a:srgbClr val="FFFFFF"/>
        </a:accent3>
        <a:accent4>
          <a:srgbClr val="2A5682"/>
        </a:accent4>
        <a:accent5>
          <a:srgbClr val="E2F4FF"/>
        </a:accent5>
        <a:accent6>
          <a:srgbClr val="5F82A8"/>
        </a:accent6>
        <a:hlink>
          <a:srgbClr val="CC3300"/>
        </a:hlink>
        <a:folHlink>
          <a:srgbClr val="33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2">
        <a:dk1>
          <a:srgbClr val="4D4D4D"/>
        </a:dk1>
        <a:lt1>
          <a:srgbClr val="666699"/>
        </a:lt1>
        <a:dk2>
          <a:srgbClr val="36587E"/>
        </a:dk2>
        <a:lt2>
          <a:srgbClr val="3E3E5C"/>
        </a:lt2>
        <a:accent1>
          <a:srgbClr val="90AFCC"/>
        </a:accent1>
        <a:accent2>
          <a:srgbClr val="2170AB"/>
        </a:accent2>
        <a:accent3>
          <a:srgbClr val="B8B8CA"/>
        </a:accent3>
        <a:accent4>
          <a:srgbClr val="404040"/>
        </a:accent4>
        <a:accent5>
          <a:srgbClr val="C6D4E2"/>
        </a:accent5>
        <a:accent6>
          <a:srgbClr val="1D659B"/>
        </a:accent6>
        <a:hlink>
          <a:srgbClr val="A8CCF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blue design template 13">
        <a:dk1>
          <a:srgbClr val="2D5C8B"/>
        </a:dk1>
        <a:lt1>
          <a:srgbClr val="E0EAF4"/>
        </a:lt1>
        <a:dk2>
          <a:srgbClr val="35648B"/>
        </a:dk2>
        <a:lt2>
          <a:srgbClr val="2D2015"/>
        </a:lt2>
        <a:accent1>
          <a:srgbClr val="92A4B0"/>
        </a:accent1>
        <a:accent2>
          <a:srgbClr val="8F5F2F"/>
        </a:accent2>
        <a:accent3>
          <a:srgbClr val="EDF3F8"/>
        </a:accent3>
        <a:accent4>
          <a:srgbClr val="254D76"/>
        </a:accent4>
        <a:accent5>
          <a:srgbClr val="C7CFD4"/>
        </a:accent5>
        <a:accent6>
          <a:srgbClr val="81552A"/>
        </a:accent6>
        <a:hlink>
          <a:srgbClr val="EADF7A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91B0F521F73043A4CA1D481BE4BB71" ma:contentTypeVersion="0" ma:contentTypeDescription="Create a new document." ma:contentTypeScope="" ma:versionID="35ef1f901027576d0dcec1f4f1044de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68FB6C2-AB7E-4D37-8E53-AD05B9BCFEB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3E6B158-FFF4-4ECC-8ADD-A0C6B9822A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CFF39A3-56FB-4ECE-AF6A-D9E5EDB32955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Digital blue design template</Template>
  <TotalTime>448</TotalTime>
  <Words>360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Black</vt:lpstr>
      <vt:lpstr>Wingdings</vt:lpstr>
      <vt:lpstr>Digital blue design template</vt:lpstr>
      <vt:lpstr>Colorado Insurance Law and Cleft Lip and Cleft Palate Coverage</vt:lpstr>
      <vt:lpstr>Health Coverage in Colorado – Pre-2014</vt:lpstr>
      <vt:lpstr>Health Coverage Subject to State Law – Pre-2014</vt:lpstr>
      <vt:lpstr>2014 Changes to the Individual Health Insurance Marketplace</vt:lpstr>
      <vt:lpstr>2014 Changes to the Individual Health Insurance Marketplace (continued)</vt:lpstr>
      <vt:lpstr>When do Colorado insurance laws apply?</vt:lpstr>
      <vt:lpstr>Or to…</vt:lpstr>
      <vt:lpstr>How do I know if my plan is a Colorado-regulated plan?</vt:lpstr>
      <vt:lpstr>Cleft coverage mandates in other states</vt:lpstr>
      <vt:lpstr>Section 10-16-104(1)(c)(II), Colorado Revised Statutes</vt:lpstr>
      <vt:lpstr>Coverage (continued)  </vt:lpstr>
      <vt:lpstr>Coverage (continued)</vt:lpstr>
      <vt:lpstr>Other Requirements</vt:lpstr>
      <vt:lpstr>Where do I go to ask a question or file a complaint?</vt:lpstr>
      <vt:lpstr>Other Resources</vt:lpstr>
      <vt:lpstr>PowerPoint Presentation</vt:lpstr>
      <vt:lpstr>Thank you!</vt:lpstr>
    </vt:vector>
  </TitlesOfParts>
  <Company>DORA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cflewis</dc:creator>
  <cp:lastModifiedBy>Marley Hamrick</cp:lastModifiedBy>
  <cp:revision>65</cp:revision>
  <cp:lastPrinted>1601-01-01T00:00:00Z</cp:lastPrinted>
  <dcterms:created xsi:type="dcterms:W3CDTF">2010-04-14T15:23:36Z</dcterms:created>
  <dcterms:modified xsi:type="dcterms:W3CDTF">2014-05-13T03:37:20Z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TC010721341033</vt:lpwstr>
  </property>
  <property fmtid="{D5CDD505-2E9C-101B-9397-08002B2CF9AE}" pid="3" name="ContentTypeId">
    <vt:lpwstr>0x010100EE91B0F521F73043A4CA1D481BE4BB71</vt:lpwstr>
  </property>
</Properties>
</file>