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handoutMasterIdLst>
    <p:handoutMasterId r:id="rId26"/>
  </p:handoutMasterIdLst>
  <p:sldIdLst>
    <p:sldId id="256" r:id="rId2"/>
    <p:sldId id="329" r:id="rId3"/>
    <p:sldId id="345" r:id="rId4"/>
    <p:sldId id="332" r:id="rId5"/>
    <p:sldId id="346" r:id="rId6"/>
    <p:sldId id="347" r:id="rId7"/>
    <p:sldId id="348" r:id="rId8"/>
    <p:sldId id="357" r:id="rId9"/>
    <p:sldId id="349" r:id="rId10"/>
    <p:sldId id="355" r:id="rId11"/>
    <p:sldId id="350" r:id="rId12"/>
    <p:sldId id="356" r:id="rId13"/>
    <p:sldId id="352" r:id="rId14"/>
    <p:sldId id="353" r:id="rId15"/>
    <p:sldId id="261" r:id="rId16"/>
    <p:sldId id="358" r:id="rId17"/>
    <p:sldId id="285" r:id="rId18"/>
    <p:sldId id="287" r:id="rId19"/>
    <p:sldId id="296" r:id="rId20"/>
    <p:sldId id="351" r:id="rId21"/>
    <p:sldId id="298" r:id="rId22"/>
    <p:sldId id="354" r:id="rId23"/>
    <p:sldId id="275" r:id="rId2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56" autoAdjust="0"/>
    <p:restoredTop sz="94660"/>
  </p:normalViewPr>
  <p:slideViewPr>
    <p:cSldViewPr snapToGrid="0">
      <p:cViewPr>
        <p:scale>
          <a:sx n="57" d="100"/>
          <a:sy n="57" d="100"/>
        </p:scale>
        <p:origin x="90" y="3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D59C9B1E-E7E5-4346-A78E-23BE7A489117}" type="datetimeFigureOut">
              <a:rPr lang="en-US" smtClean="0"/>
              <a:pPr/>
              <a:t>5/12/2014</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56EAC1AD-2517-42C3-99E8-C119C4CA2394}" type="slidenum">
              <a:rPr lang="en-US" smtClean="0"/>
              <a:pPr/>
              <a:t>‹#›</a:t>
            </a:fld>
            <a:endParaRPr lang="en-US"/>
          </a:p>
        </p:txBody>
      </p:sp>
    </p:spTree>
    <p:extLst>
      <p:ext uri="{BB962C8B-B14F-4D97-AF65-F5344CB8AC3E}">
        <p14:creationId xmlns:p14="http://schemas.microsoft.com/office/powerpoint/2010/main" val="42410168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483FA980-DC14-4582-95ED-D893D6D6EEEC}" type="datetimeFigureOut">
              <a:rPr lang="en-US" smtClean="0"/>
              <a:pPr/>
              <a:t>5/12/2014</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D8070B1E-2F06-4800-B8AB-42C8A7CF3604}" type="slidenum">
              <a:rPr lang="en-US" smtClean="0"/>
              <a:pPr/>
              <a:t>‹#›</a:t>
            </a:fld>
            <a:endParaRPr lang="en-US" dirty="0"/>
          </a:p>
        </p:txBody>
      </p:sp>
    </p:spTree>
    <p:extLst>
      <p:ext uri="{BB962C8B-B14F-4D97-AF65-F5344CB8AC3E}">
        <p14:creationId xmlns:p14="http://schemas.microsoft.com/office/powerpoint/2010/main" val="24099390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8070B1E-2F06-4800-B8AB-42C8A7CF3604}" type="slidenum">
              <a:rPr lang="en-US" smtClean="0"/>
              <a:pPr/>
              <a:t>1</a:t>
            </a:fld>
            <a:endParaRPr lang="en-US" dirty="0"/>
          </a:p>
        </p:txBody>
      </p:sp>
    </p:spTree>
    <p:extLst>
      <p:ext uri="{BB962C8B-B14F-4D97-AF65-F5344CB8AC3E}">
        <p14:creationId xmlns:p14="http://schemas.microsoft.com/office/powerpoint/2010/main" val="13943566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92500"/>
          </a:bodyPr>
          <a:lstStyle/>
          <a:p>
            <a:pPr>
              <a:defRPr/>
            </a:pPr>
            <a:r>
              <a:rPr lang="en-US" sz="2400" dirty="0" smtClean="0"/>
              <a:t>EXERCISE: Write your name with your least dominant hand</a:t>
            </a:r>
          </a:p>
          <a:p>
            <a:pPr>
              <a:defRPr/>
            </a:pPr>
            <a:r>
              <a:rPr lang="en-US" sz="2400" dirty="0" smtClean="0"/>
              <a:t>Optimism is a learned skill and it can be developed with practice</a:t>
            </a:r>
          </a:p>
          <a:p>
            <a:pPr>
              <a:defRPr/>
            </a:pPr>
            <a:endParaRPr lang="en-US" sz="2400" dirty="0" smtClean="0"/>
          </a:p>
          <a:p>
            <a:pPr>
              <a:defRPr/>
            </a:pPr>
            <a:r>
              <a:rPr lang="en-US" sz="2400" dirty="0" smtClean="0"/>
              <a:t>Optimists are ale to develop healthy thinking patterns – they see the positives is most situations and believe in their own strengths</a:t>
            </a:r>
          </a:p>
          <a:p>
            <a:pPr>
              <a:defRPr/>
            </a:pPr>
            <a:endParaRPr lang="en-US" sz="2400" dirty="0" smtClean="0"/>
          </a:p>
          <a:p>
            <a:pPr>
              <a:defRPr/>
            </a:pPr>
            <a:r>
              <a:rPr lang="en-US" sz="2400" dirty="0" smtClean="0"/>
              <a:t>Pony story</a:t>
            </a:r>
          </a:p>
          <a:p>
            <a:pPr>
              <a:defRPr/>
            </a:pPr>
            <a:endParaRPr lang="en-US" dirty="0" smtClean="0"/>
          </a:p>
          <a:p>
            <a:pPr>
              <a:defRPr/>
            </a:pPr>
            <a:endParaRPr lang="en-US" dirty="0"/>
          </a:p>
        </p:txBody>
      </p:sp>
      <p:sp>
        <p:nvSpPr>
          <p:cNvPr id="56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990A2BE-EC23-40AB-A88D-E1DD3DFCD76D}" type="slidenum">
              <a:rPr lang="en-US" smtClean="0"/>
              <a:pPr/>
              <a:t>16</a:t>
            </a:fld>
            <a:endParaRPr lang="en-US" smtClean="0"/>
          </a:p>
        </p:txBody>
      </p:sp>
    </p:spTree>
    <p:extLst>
      <p:ext uri="{BB962C8B-B14F-4D97-AF65-F5344CB8AC3E}">
        <p14:creationId xmlns:p14="http://schemas.microsoft.com/office/powerpoint/2010/main" val="41508986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8070B1E-2F06-4800-B8AB-42C8A7CF3604}" type="slidenum">
              <a:rPr lang="en-US" smtClean="0"/>
              <a:pPr/>
              <a:t>17</a:t>
            </a:fld>
            <a:endParaRPr lang="en-US" dirty="0"/>
          </a:p>
        </p:txBody>
      </p:sp>
    </p:spTree>
    <p:extLst>
      <p:ext uri="{BB962C8B-B14F-4D97-AF65-F5344CB8AC3E}">
        <p14:creationId xmlns:p14="http://schemas.microsoft.com/office/powerpoint/2010/main" val="6778645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B835ADE3-A4F3-416C-B9D1-8F147840E9A3}" type="slidenum">
              <a:rPr lang="en-US" smtClean="0"/>
              <a:pPr/>
              <a:t>18</a:t>
            </a:fld>
            <a:endParaRPr 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0681769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8070B1E-2F06-4800-B8AB-42C8A7CF3604}" type="slidenum">
              <a:rPr lang="en-US" smtClean="0"/>
              <a:pPr/>
              <a:t>19</a:t>
            </a:fld>
            <a:endParaRPr lang="en-US" dirty="0"/>
          </a:p>
        </p:txBody>
      </p:sp>
    </p:spTree>
    <p:extLst>
      <p:ext uri="{BB962C8B-B14F-4D97-AF65-F5344CB8AC3E}">
        <p14:creationId xmlns:p14="http://schemas.microsoft.com/office/powerpoint/2010/main" val="3456278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p:spPr>
      </p:sp>
      <p:sp>
        <p:nvSpPr>
          <p:cNvPr id="6041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800" smtClean="0"/>
              <a:t>Who is in your support network? Where do you get support? Where do you give support? Do you need to give more of it? Do you need to ask for more of it? </a:t>
            </a:r>
          </a:p>
          <a:p>
            <a:endParaRPr lang="en-US" sz="1800" smtClean="0"/>
          </a:p>
          <a:p>
            <a:r>
              <a:rPr lang="en-US" sz="1800" smtClean="0"/>
              <a:t>Is there an opportunity to expand it?</a:t>
            </a:r>
          </a:p>
          <a:p>
            <a:endParaRPr lang="en-US" sz="1800" smtClean="0"/>
          </a:p>
          <a:p>
            <a:r>
              <a:rPr lang="en-US" sz="1800" smtClean="0"/>
              <a:t>Are there some individuals  or environments  where it’s time to let go and make some changes because they aren’t that supportive?</a:t>
            </a:r>
          </a:p>
        </p:txBody>
      </p:sp>
      <p:sp>
        <p:nvSpPr>
          <p:cNvPr id="604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6BE3AEC-2F41-453F-BCC8-436466FFD83B}" type="slidenum">
              <a:rPr lang="en-US" smtClean="0"/>
              <a:pPr/>
              <a:t>20</a:t>
            </a:fld>
            <a:endParaRPr lang="en-US" smtClean="0"/>
          </a:p>
        </p:txBody>
      </p:sp>
    </p:spTree>
    <p:extLst>
      <p:ext uri="{BB962C8B-B14F-4D97-AF65-F5344CB8AC3E}">
        <p14:creationId xmlns:p14="http://schemas.microsoft.com/office/powerpoint/2010/main" val="34385860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8070B1E-2F06-4800-B8AB-42C8A7CF3604}" type="slidenum">
              <a:rPr lang="en-US" smtClean="0"/>
              <a:pPr/>
              <a:t>21</a:t>
            </a:fld>
            <a:endParaRPr lang="en-US" dirty="0"/>
          </a:p>
        </p:txBody>
      </p:sp>
    </p:spTree>
    <p:extLst>
      <p:ext uri="{BB962C8B-B14F-4D97-AF65-F5344CB8AC3E}">
        <p14:creationId xmlns:p14="http://schemas.microsoft.com/office/powerpoint/2010/main" val="3390527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p:spPr>
      </p:sp>
      <p:sp>
        <p:nvSpPr>
          <p:cNvPr id="6861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600" smtClean="0"/>
              <a:t>His vision lead others and allowed people to see beyond imposed physical limitations</a:t>
            </a:r>
          </a:p>
          <a:p>
            <a:endParaRPr lang="en-US" sz="1600" smtClean="0"/>
          </a:p>
          <a:p>
            <a:r>
              <a:rPr lang="en-US" sz="1600" smtClean="0"/>
              <a:t>At 34, Eric became  one of less than 100 people individuals to climb all of the 7 highest summits on all 7 continents</a:t>
            </a:r>
          </a:p>
        </p:txBody>
      </p:sp>
      <p:sp>
        <p:nvSpPr>
          <p:cNvPr id="686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DC075B8-BEF0-4108-A774-61382FEC0207}" type="slidenum">
              <a:rPr lang="en-US" smtClean="0"/>
              <a:pPr/>
              <a:t>22</a:t>
            </a:fld>
            <a:endParaRPr lang="en-US" smtClean="0"/>
          </a:p>
        </p:txBody>
      </p:sp>
    </p:spTree>
    <p:extLst>
      <p:ext uri="{BB962C8B-B14F-4D97-AF65-F5344CB8AC3E}">
        <p14:creationId xmlns:p14="http://schemas.microsoft.com/office/powerpoint/2010/main" val="3619075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8070B1E-2F06-4800-B8AB-42C8A7CF3604}" type="slidenum">
              <a:rPr lang="en-US" smtClean="0"/>
              <a:pPr/>
              <a:t>23</a:t>
            </a:fld>
            <a:endParaRPr lang="en-US" dirty="0"/>
          </a:p>
        </p:txBody>
      </p:sp>
    </p:spTree>
    <p:extLst>
      <p:ext uri="{BB962C8B-B14F-4D97-AF65-F5344CB8AC3E}">
        <p14:creationId xmlns:p14="http://schemas.microsoft.com/office/powerpoint/2010/main" val="1673517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Insert Photo</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D8070B1E-2F06-4800-B8AB-42C8A7CF3604}" type="slidenum">
              <a:rPr lang="en-US" smtClean="0"/>
              <a:pPr/>
              <a:t>3</a:t>
            </a:fld>
            <a:endParaRPr lang="en-US" dirty="0"/>
          </a:p>
        </p:txBody>
      </p:sp>
    </p:spTree>
    <p:extLst>
      <p:ext uri="{BB962C8B-B14F-4D97-AF65-F5344CB8AC3E}">
        <p14:creationId xmlns:p14="http://schemas.microsoft.com/office/powerpoint/2010/main" val="1627043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lnSpc>
                <a:spcPct val="80000"/>
              </a:lnSpc>
              <a:spcBef>
                <a:spcPct val="0"/>
              </a:spcBef>
            </a:pPr>
            <a:r>
              <a:rPr lang="en-US" sz="800" dirty="0" smtClean="0"/>
              <a:t>Difference between change and transition:</a:t>
            </a:r>
          </a:p>
          <a:p>
            <a:pPr eaLnBrk="1" hangingPunct="1">
              <a:lnSpc>
                <a:spcPct val="80000"/>
              </a:lnSpc>
              <a:spcBef>
                <a:spcPct val="0"/>
              </a:spcBef>
            </a:pPr>
            <a:r>
              <a:rPr lang="en-GB" sz="800" dirty="0" smtClean="0">
                <a:latin typeface="Arial" charset="0"/>
              </a:rPr>
              <a:t>Change is situational and external </a:t>
            </a:r>
          </a:p>
          <a:p>
            <a:pPr marL="757066" lvl="1" indent="-291179" eaLnBrk="1" hangingPunct="1">
              <a:lnSpc>
                <a:spcPct val="80000"/>
              </a:lnSpc>
              <a:spcBef>
                <a:spcPct val="0"/>
              </a:spcBef>
            </a:pPr>
            <a:r>
              <a:rPr lang="en-GB" sz="800" b="1" dirty="0" smtClean="0">
                <a:solidFill>
                  <a:srgbClr val="FF9933"/>
                </a:solidFill>
                <a:latin typeface="Arial" charset="0"/>
              </a:rPr>
              <a:t>new house, loss of partner, new boss, new role, new system, new procedure, new legislation</a:t>
            </a:r>
          </a:p>
          <a:p>
            <a:pPr marL="757066" lvl="1" indent="-291179" eaLnBrk="1" hangingPunct="1">
              <a:lnSpc>
                <a:spcPct val="80000"/>
              </a:lnSpc>
              <a:spcBef>
                <a:spcPct val="0"/>
              </a:spcBef>
            </a:pPr>
            <a:endParaRPr lang="en-GB" sz="800" b="1" dirty="0" smtClean="0">
              <a:solidFill>
                <a:srgbClr val="FF9933"/>
              </a:solidFill>
              <a:latin typeface="Arial" charset="0"/>
            </a:endParaRPr>
          </a:p>
          <a:p>
            <a:pPr eaLnBrk="1" hangingPunct="1">
              <a:lnSpc>
                <a:spcPct val="80000"/>
              </a:lnSpc>
              <a:spcBef>
                <a:spcPct val="0"/>
              </a:spcBef>
            </a:pPr>
            <a:r>
              <a:rPr lang="en-GB" sz="800" dirty="0" smtClean="0">
                <a:latin typeface="Arial" charset="0"/>
              </a:rPr>
              <a:t>Transition is psychological and internal</a:t>
            </a:r>
          </a:p>
          <a:p>
            <a:pPr marL="757066" lvl="1" indent="-291179" eaLnBrk="1" hangingPunct="1">
              <a:lnSpc>
                <a:spcPct val="80000"/>
              </a:lnSpc>
              <a:spcBef>
                <a:spcPct val="0"/>
              </a:spcBef>
            </a:pPr>
            <a:r>
              <a:rPr lang="en-GB" sz="800" b="1" dirty="0" smtClean="0">
                <a:solidFill>
                  <a:srgbClr val="FF9933"/>
                </a:solidFill>
                <a:latin typeface="Arial" charset="0"/>
              </a:rPr>
              <a:t>letting go, endings, neutral zone, new beginnings</a:t>
            </a:r>
          </a:p>
          <a:p>
            <a:pPr marL="757066" lvl="1" indent="-291179" eaLnBrk="1" hangingPunct="1">
              <a:lnSpc>
                <a:spcPct val="80000"/>
              </a:lnSpc>
              <a:spcBef>
                <a:spcPct val="0"/>
              </a:spcBef>
            </a:pPr>
            <a:r>
              <a:rPr lang="en-GB" sz="800" b="1" dirty="0" smtClean="0">
                <a:solidFill>
                  <a:srgbClr val="FF9933"/>
                </a:solidFill>
                <a:latin typeface="Arial" charset="0"/>
              </a:rPr>
              <a:t>How we think about a change is key</a:t>
            </a:r>
          </a:p>
          <a:p>
            <a:pPr eaLnBrk="1" hangingPunct="1">
              <a:lnSpc>
                <a:spcPct val="80000"/>
              </a:lnSpc>
              <a:spcBef>
                <a:spcPct val="0"/>
              </a:spcBef>
            </a:pPr>
            <a:endParaRPr lang="en-GB" sz="800" b="1" dirty="0" smtClean="0">
              <a:solidFill>
                <a:srgbClr val="FF9933"/>
              </a:solidFill>
              <a:latin typeface="Arial" charset="0"/>
            </a:endParaRPr>
          </a:p>
          <a:p>
            <a:pPr eaLnBrk="1" hangingPunct="1">
              <a:lnSpc>
                <a:spcPct val="80000"/>
              </a:lnSpc>
              <a:spcBef>
                <a:spcPct val="0"/>
              </a:spcBef>
            </a:pPr>
            <a:endParaRPr lang="en-US" sz="800" dirty="0" smtClean="0"/>
          </a:p>
          <a:p>
            <a:pPr eaLnBrk="1" hangingPunct="1">
              <a:lnSpc>
                <a:spcPct val="80000"/>
              </a:lnSpc>
              <a:spcBef>
                <a:spcPct val="0"/>
              </a:spcBef>
            </a:pPr>
            <a:r>
              <a:rPr lang="en-US" sz="800" dirty="0" smtClean="0"/>
              <a:t>You can see change – its external. It is executed by a department, unit or </a:t>
            </a:r>
            <a:r>
              <a:rPr lang="en-US" sz="800" dirty="0" err="1" smtClean="0"/>
              <a:t>organisation</a:t>
            </a:r>
            <a:r>
              <a:rPr lang="en-US" sz="800" dirty="0" smtClean="0"/>
              <a:t>. Change is quicker because by the time it has reached the individual – the management has moved on. Change is visible. Change is more predictable – the end result is known. Change can be touched and felt.</a:t>
            </a:r>
          </a:p>
          <a:p>
            <a:pPr eaLnBrk="1" hangingPunct="1">
              <a:lnSpc>
                <a:spcPct val="80000"/>
              </a:lnSpc>
              <a:spcBef>
                <a:spcPct val="0"/>
              </a:spcBef>
            </a:pPr>
            <a:r>
              <a:rPr lang="en-US" sz="800" dirty="0" smtClean="0"/>
              <a:t>Transition is internal – it is personal feelings/psychological. No 2 people will process it the same way and at the same speed. This is slower as people need time to process the information. Transition is less visible as it is internal – asking personal questions. Less predictable – there will be doubts and concerns. Transition is psychological – ‘how will it affect me?’ It is intangible.</a:t>
            </a:r>
          </a:p>
          <a:p>
            <a:pPr eaLnBrk="1" hangingPunct="1">
              <a:lnSpc>
                <a:spcPct val="80000"/>
              </a:lnSpc>
              <a:spcBef>
                <a:spcPct val="0"/>
              </a:spcBef>
            </a:pPr>
            <a:r>
              <a:rPr lang="en-US" sz="800" dirty="0" smtClean="0"/>
              <a:t>(This is where you should seek support from the manager, HR or CAB)</a:t>
            </a:r>
          </a:p>
          <a:p>
            <a:pPr eaLnBrk="1" hangingPunct="1">
              <a:lnSpc>
                <a:spcPct val="80000"/>
              </a:lnSpc>
              <a:spcBef>
                <a:spcPct val="0"/>
              </a:spcBef>
            </a:pPr>
            <a:r>
              <a:rPr lang="en-GB" sz="800" dirty="0" smtClean="0"/>
              <a:t>In this slide, we talk about change </a:t>
            </a:r>
            <a:r>
              <a:rPr lang="en-GB" sz="800" dirty="0" err="1" smtClean="0"/>
              <a:t>vs</a:t>
            </a:r>
            <a:r>
              <a:rPr lang="en-GB" sz="800" dirty="0" smtClean="0"/>
              <a:t> transition</a:t>
            </a:r>
          </a:p>
          <a:p>
            <a:pPr eaLnBrk="1" hangingPunct="1">
              <a:lnSpc>
                <a:spcPct val="80000"/>
              </a:lnSpc>
              <a:spcBef>
                <a:spcPct val="0"/>
              </a:spcBef>
            </a:pPr>
            <a:r>
              <a:rPr lang="en-GB" sz="800" dirty="0" smtClean="0"/>
              <a:t>The actual change event itself is usually situational and external, such as a new house or a new boss</a:t>
            </a:r>
          </a:p>
          <a:p>
            <a:pPr eaLnBrk="1" hangingPunct="1">
              <a:lnSpc>
                <a:spcPct val="80000"/>
              </a:lnSpc>
              <a:spcBef>
                <a:spcPct val="0"/>
              </a:spcBef>
            </a:pPr>
            <a:r>
              <a:rPr lang="en-GB" sz="800" dirty="0" smtClean="0"/>
              <a:t>How we deal with that and make the </a:t>
            </a:r>
            <a:r>
              <a:rPr lang="en-GB" sz="800" i="1" u="sng" dirty="0" smtClean="0"/>
              <a:t>transition</a:t>
            </a:r>
            <a:r>
              <a:rPr lang="en-GB" sz="800" dirty="0" smtClean="0"/>
              <a:t> is internal and psychological. How we deal with this internally can make a huge difference on our outlook on life. This is the basis of Cognitive Behavioural Therapy (CBT), an approach for dealing with depression, anxiety, etc. </a:t>
            </a:r>
          </a:p>
          <a:p>
            <a:pPr eaLnBrk="1" hangingPunct="1">
              <a:lnSpc>
                <a:spcPct val="80000"/>
              </a:lnSpc>
              <a:spcBef>
                <a:spcPct val="0"/>
              </a:spcBef>
            </a:pPr>
            <a:endParaRPr lang="en-GB" sz="800" dirty="0" smtClean="0"/>
          </a:p>
          <a:p>
            <a:pPr eaLnBrk="1" hangingPunct="1">
              <a:lnSpc>
                <a:spcPct val="80000"/>
              </a:lnSpc>
              <a:spcBef>
                <a:spcPct val="0"/>
              </a:spcBef>
            </a:pPr>
            <a:r>
              <a:rPr lang="en-GB" sz="800" dirty="0" smtClean="0"/>
              <a:t>In our view, helping to remove people’s fear, which is often irrational, has played a big positive part in managing change in the past.</a:t>
            </a:r>
          </a:p>
          <a:p>
            <a:pPr eaLnBrk="1" hangingPunct="1">
              <a:lnSpc>
                <a:spcPct val="80000"/>
              </a:lnSpc>
              <a:spcBef>
                <a:spcPct val="0"/>
              </a:spcBef>
            </a:pPr>
            <a:endParaRPr lang="en-GB" sz="800" dirty="0" smtClean="0"/>
          </a:p>
          <a:p>
            <a:pPr eaLnBrk="1" hangingPunct="1">
              <a:lnSpc>
                <a:spcPct val="80000"/>
              </a:lnSpc>
              <a:spcBef>
                <a:spcPct val="0"/>
              </a:spcBef>
            </a:pPr>
            <a:r>
              <a:rPr lang="en-GB" sz="800" dirty="0" smtClean="0"/>
              <a:t>A successful part of this was helping people to believe that their current skills will be attractive to other departments and companies, thus reducing the fear of redundancy. </a:t>
            </a:r>
          </a:p>
          <a:p>
            <a:pPr eaLnBrk="1" hangingPunct="1">
              <a:lnSpc>
                <a:spcPct val="80000"/>
              </a:lnSpc>
              <a:spcBef>
                <a:spcPct val="0"/>
              </a:spcBef>
            </a:pPr>
            <a:endParaRPr lang="en-GB" sz="800" b="1" dirty="0" smtClean="0"/>
          </a:p>
          <a:p>
            <a:pPr eaLnBrk="1" hangingPunct="1">
              <a:lnSpc>
                <a:spcPct val="80000"/>
              </a:lnSpc>
              <a:spcBef>
                <a:spcPct val="0"/>
              </a:spcBef>
            </a:pPr>
            <a:r>
              <a:rPr lang="en-GB" sz="800" b="1" dirty="0" smtClean="0"/>
              <a:t>Activity: Split into groups (complete exercise before next slide)</a:t>
            </a:r>
          </a:p>
          <a:p>
            <a:pPr eaLnBrk="1" hangingPunct="1">
              <a:lnSpc>
                <a:spcPct val="80000"/>
              </a:lnSpc>
              <a:spcBef>
                <a:spcPct val="0"/>
              </a:spcBef>
            </a:pPr>
            <a:endParaRPr lang="en-GB" sz="800" b="1" dirty="0" smtClean="0"/>
          </a:p>
          <a:p>
            <a:pPr eaLnBrk="1" hangingPunct="1">
              <a:lnSpc>
                <a:spcPct val="80000"/>
              </a:lnSpc>
              <a:spcBef>
                <a:spcPct val="0"/>
              </a:spcBef>
            </a:pPr>
            <a:r>
              <a:rPr lang="en-GB" sz="800" b="1" dirty="0" smtClean="0"/>
              <a:t>Think about examples of change in everyday life; thoughts &amp; reactions</a:t>
            </a:r>
          </a:p>
          <a:p>
            <a:pPr eaLnBrk="1" hangingPunct="1">
              <a:lnSpc>
                <a:spcPct val="80000"/>
              </a:lnSpc>
              <a:spcBef>
                <a:spcPct val="0"/>
              </a:spcBef>
            </a:pPr>
            <a:endParaRPr lang="en-GB" sz="800" b="1" dirty="0" smtClean="0"/>
          </a:p>
          <a:p>
            <a:pPr eaLnBrk="1" hangingPunct="1">
              <a:lnSpc>
                <a:spcPct val="80000"/>
              </a:lnSpc>
              <a:spcBef>
                <a:spcPct val="0"/>
              </a:spcBef>
            </a:pPr>
            <a:r>
              <a:rPr lang="en-GB" sz="800" b="1" dirty="0" smtClean="0"/>
              <a:t>Think about changes in a work context; thoughts &amp; reactions</a:t>
            </a:r>
          </a:p>
          <a:p>
            <a:pPr eaLnBrk="1" hangingPunct="1">
              <a:lnSpc>
                <a:spcPct val="80000"/>
              </a:lnSpc>
              <a:spcBef>
                <a:spcPct val="0"/>
              </a:spcBef>
            </a:pPr>
            <a:endParaRPr lang="en-GB" sz="800" b="1" dirty="0" smtClean="0"/>
          </a:p>
          <a:p>
            <a:pPr eaLnBrk="1" hangingPunct="1">
              <a:lnSpc>
                <a:spcPct val="80000"/>
              </a:lnSpc>
              <a:spcBef>
                <a:spcPct val="0"/>
              </a:spcBef>
            </a:pPr>
            <a:r>
              <a:rPr lang="en-GB" sz="800" b="1" dirty="0" smtClean="0"/>
              <a:t>Discussion – what are the differences &amp; similarities?</a:t>
            </a:r>
          </a:p>
          <a:p>
            <a:pPr eaLnBrk="1" hangingPunct="1">
              <a:lnSpc>
                <a:spcPct val="80000"/>
              </a:lnSpc>
              <a:spcBef>
                <a:spcPct val="0"/>
              </a:spcBef>
            </a:pPr>
            <a:endParaRPr lang="en-GB" sz="800" b="1" dirty="0" smtClean="0"/>
          </a:p>
          <a:p>
            <a:pPr eaLnBrk="1" hangingPunct="1">
              <a:lnSpc>
                <a:spcPct val="80000"/>
              </a:lnSpc>
              <a:spcBef>
                <a:spcPct val="0"/>
              </a:spcBef>
            </a:pPr>
            <a:r>
              <a:rPr lang="en-GB" sz="800" b="1" dirty="0" smtClean="0"/>
              <a:t>Think about what you focus your energies on – influence and non influence.</a:t>
            </a:r>
          </a:p>
          <a:p>
            <a:pPr eaLnBrk="1" hangingPunct="1">
              <a:lnSpc>
                <a:spcPct val="80000"/>
              </a:lnSpc>
              <a:spcBef>
                <a:spcPct val="0"/>
              </a:spcBef>
            </a:pPr>
            <a:endParaRPr lang="en-US" sz="800" dirty="0" smtClean="0"/>
          </a:p>
        </p:txBody>
      </p:sp>
      <p:sp>
        <p:nvSpPr>
          <p:cNvPr id="665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DD0A2A3-1B48-47EF-B6A4-ED2DE97F8428}" type="slidenum">
              <a:rPr lang="en-GB" smtClean="0"/>
              <a:pPr fontAlgn="base">
                <a:spcBef>
                  <a:spcPct val="0"/>
                </a:spcBef>
                <a:spcAft>
                  <a:spcPct val="0"/>
                </a:spcAft>
                <a:defRPr/>
              </a:pPr>
              <a:t>4</a:t>
            </a:fld>
            <a:endParaRPr lang="en-GB" smtClean="0"/>
          </a:p>
        </p:txBody>
      </p:sp>
    </p:spTree>
    <p:extLst>
      <p:ext uri="{BB962C8B-B14F-4D97-AF65-F5344CB8AC3E}">
        <p14:creationId xmlns:p14="http://schemas.microsoft.com/office/powerpoint/2010/main" val="26614450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p:spPr>
      </p:sp>
      <p:sp>
        <p:nvSpPr>
          <p:cNvPr id="5017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600" smtClean="0"/>
              <a:t>Turn to your partner and talk about what you would do…</a:t>
            </a:r>
          </a:p>
        </p:txBody>
      </p:sp>
      <p:sp>
        <p:nvSpPr>
          <p:cNvPr id="501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1FC498E-AC36-46ED-9D51-96506A9DAF88}" type="slidenum">
              <a:rPr lang="en-US" smtClean="0"/>
              <a:pPr/>
              <a:t>8</a:t>
            </a:fld>
            <a:endParaRPr lang="en-US" smtClean="0"/>
          </a:p>
        </p:txBody>
      </p:sp>
    </p:spTree>
    <p:extLst>
      <p:ext uri="{BB962C8B-B14F-4D97-AF65-F5344CB8AC3E}">
        <p14:creationId xmlns:p14="http://schemas.microsoft.com/office/powerpoint/2010/main" val="20296887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p:spPr>
      </p:sp>
      <p:sp>
        <p:nvSpPr>
          <p:cNvPr id="5120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400" smtClean="0"/>
              <a:t>Can you think of a time when you persevered? </a:t>
            </a:r>
          </a:p>
          <a:p>
            <a:r>
              <a:rPr lang="en-US" sz="1400" smtClean="0"/>
              <a:t>What were the skills and beliefs that you used?</a:t>
            </a:r>
          </a:p>
          <a:p>
            <a:r>
              <a:rPr lang="en-US" sz="1400" smtClean="0"/>
              <a:t>Ed Stafford – 34 years old</a:t>
            </a:r>
          </a:p>
          <a:p>
            <a:r>
              <a:rPr lang="en-US" sz="1400" smtClean="0"/>
              <a:t>The first man to walk the Amazon River…to raise awareness about the environmental issues that are impacting the world’s river</a:t>
            </a:r>
          </a:p>
          <a:p>
            <a:endParaRPr lang="en-US" sz="1400" smtClean="0"/>
          </a:p>
          <a:p>
            <a:r>
              <a:rPr lang="en-US" sz="1400" smtClean="0"/>
              <a:t>He started on April 2, 2008 and finished on August 9, 2010…he walked for 859 days</a:t>
            </a:r>
          </a:p>
          <a:p>
            <a:r>
              <a:rPr lang="en-US" sz="1400" smtClean="0"/>
              <a:t>Endured dodging venomous vapors, electric eels, scorpions, hundreds of wasp stings and an estimated 50,000 mosquito bites. He was imprisoned, wrongly accused of murder twice, and chased by locals with bows and arrows…and yet, he was</a:t>
            </a:r>
          </a:p>
          <a:p>
            <a:endParaRPr lang="en-US" sz="1400" smtClean="0"/>
          </a:p>
          <a:p>
            <a:r>
              <a:rPr lang="en-US" sz="1400" smtClean="0"/>
              <a:t>Action oriented</a:t>
            </a:r>
          </a:p>
          <a:p>
            <a:r>
              <a:rPr lang="en-US" sz="1400" smtClean="0"/>
              <a:t>Trusted the process</a:t>
            </a:r>
          </a:p>
          <a:p>
            <a:r>
              <a:rPr lang="en-US" sz="1400" smtClean="0"/>
              <a:t>Never gave up on his goal</a:t>
            </a:r>
          </a:p>
        </p:txBody>
      </p:sp>
      <p:sp>
        <p:nvSpPr>
          <p:cNvPr id="512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1FA3078-AE33-4BFA-8803-DFC8E899D063}" type="slidenum">
              <a:rPr lang="en-US" smtClean="0"/>
              <a:pPr/>
              <a:t>10</a:t>
            </a:fld>
            <a:endParaRPr lang="en-US" smtClean="0"/>
          </a:p>
        </p:txBody>
      </p:sp>
    </p:spTree>
    <p:extLst>
      <p:ext uri="{BB962C8B-B14F-4D97-AF65-F5344CB8AC3E}">
        <p14:creationId xmlns:p14="http://schemas.microsoft.com/office/powerpoint/2010/main" val="40046590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25000" lnSpcReduction="20000"/>
          </a:bodyPr>
          <a:lstStyle/>
          <a:p>
            <a:pPr>
              <a:defRPr/>
            </a:pPr>
            <a:r>
              <a:rPr lang="en-US" sz="5600" dirty="0" smtClean="0"/>
              <a:t>People who believe that they, rather than outside forces, are in control of their own lives internally.</a:t>
            </a:r>
          </a:p>
          <a:p>
            <a:pPr>
              <a:defRPr/>
            </a:pPr>
            <a:r>
              <a:rPr lang="en-US" sz="5600" dirty="0" smtClean="0"/>
              <a:t>Victor Frankle, “Man’s Search for Meaning” wrote </a:t>
            </a:r>
          </a:p>
          <a:p>
            <a:pPr>
              <a:defRPr/>
            </a:pPr>
            <a:r>
              <a:rPr lang="en-US" sz="5600" dirty="0" smtClean="0"/>
              <a:t>Is there someone that believes in you and has confidence in you…even if you’re not there yet? Can you  borrow some of their confidence until you own it?</a:t>
            </a:r>
          </a:p>
          <a:p>
            <a:pPr>
              <a:lnSpc>
                <a:spcPts val="2200"/>
              </a:lnSpc>
              <a:defRPr/>
            </a:pPr>
            <a:r>
              <a:rPr lang="en-US" sz="5600" b="1" dirty="0" smtClean="0"/>
              <a:t>Permanence</a:t>
            </a:r>
            <a:endParaRPr lang="en-US" sz="5600" dirty="0" smtClean="0"/>
          </a:p>
          <a:p>
            <a:pPr lvl="1">
              <a:lnSpc>
                <a:spcPts val="2200"/>
              </a:lnSpc>
              <a:defRPr/>
            </a:pPr>
            <a:r>
              <a:rPr lang="en-US" sz="5600" i="1" dirty="0" smtClean="0"/>
              <a:t>Events are temporary versus permanent </a:t>
            </a:r>
          </a:p>
          <a:p>
            <a:pPr lvl="1">
              <a:lnSpc>
                <a:spcPts val="2200"/>
              </a:lnSpc>
              <a:defRPr/>
            </a:pPr>
            <a:r>
              <a:rPr lang="en-US" sz="5600" i="1" dirty="0" smtClean="0"/>
              <a:t>Time is based on always or never</a:t>
            </a:r>
            <a:r>
              <a:rPr lang="en-US" sz="5600" dirty="0" smtClean="0"/>
              <a:t/>
            </a:r>
            <a:br>
              <a:rPr lang="en-US" sz="5600" dirty="0" smtClean="0"/>
            </a:br>
            <a:r>
              <a:rPr lang="en-US" sz="5600" b="1" dirty="0" smtClean="0"/>
              <a:t>Pervasiveness</a:t>
            </a:r>
            <a:endParaRPr lang="en-US" sz="5600" dirty="0" smtClean="0"/>
          </a:p>
          <a:p>
            <a:pPr lvl="1">
              <a:lnSpc>
                <a:spcPts val="2200"/>
              </a:lnSpc>
              <a:defRPr/>
            </a:pPr>
            <a:r>
              <a:rPr lang="en-US" sz="5600" i="1" dirty="0" smtClean="0"/>
              <a:t>Specific versus universal</a:t>
            </a:r>
          </a:p>
          <a:p>
            <a:pPr lvl="1">
              <a:lnSpc>
                <a:spcPts val="2200"/>
              </a:lnSpc>
              <a:defRPr/>
            </a:pPr>
            <a:r>
              <a:rPr lang="en-US" sz="5600" i="1" dirty="0" smtClean="0"/>
              <a:t>Events lead to everything or specifics </a:t>
            </a:r>
            <a:endParaRPr lang="en-US" sz="5600" dirty="0" smtClean="0"/>
          </a:p>
          <a:p>
            <a:pPr lvl="1">
              <a:lnSpc>
                <a:spcPts val="2200"/>
              </a:lnSpc>
              <a:defRPr/>
            </a:pPr>
            <a:r>
              <a:rPr lang="en-US" sz="5600" b="1" dirty="0" smtClean="0"/>
              <a:t>Personalization</a:t>
            </a:r>
            <a:endParaRPr lang="en-US" sz="5600" dirty="0" smtClean="0"/>
          </a:p>
          <a:p>
            <a:pPr lvl="1">
              <a:lnSpc>
                <a:spcPts val="2200"/>
              </a:lnSpc>
              <a:defRPr/>
            </a:pPr>
            <a:r>
              <a:rPr lang="en-US" sz="5600" i="1" dirty="0" smtClean="0"/>
              <a:t>Internal versus external</a:t>
            </a:r>
          </a:p>
          <a:p>
            <a:pPr lvl="1">
              <a:lnSpc>
                <a:spcPts val="2200"/>
              </a:lnSpc>
              <a:defRPr/>
            </a:pPr>
            <a:r>
              <a:rPr lang="en-US" sz="5600" i="1" dirty="0" smtClean="0"/>
              <a:t>Blame ourselves or circumstances</a:t>
            </a:r>
          </a:p>
          <a:p>
            <a:pPr>
              <a:defRPr/>
            </a:pPr>
            <a:endParaRPr lang="en-US" dirty="0" smtClean="0"/>
          </a:p>
        </p:txBody>
      </p:sp>
      <p:sp>
        <p:nvSpPr>
          <p:cNvPr id="522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6C417E7-0359-4BAB-BE95-4564573DE75F}" type="slidenum">
              <a:rPr lang="en-US" smtClean="0"/>
              <a:pPr/>
              <a:t>12</a:t>
            </a:fld>
            <a:endParaRPr lang="en-US" smtClean="0"/>
          </a:p>
        </p:txBody>
      </p:sp>
    </p:spTree>
    <p:extLst>
      <p:ext uri="{BB962C8B-B14F-4D97-AF65-F5344CB8AC3E}">
        <p14:creationId xmlns:p14="http://schemas.microsoft.com/office/powerpoint/2010/main" val="4252187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p:spPr>
      </p:sp>
      <p:sp>
        <p:nvSpPr>
          <p:cNvPr id="6144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400" smtClean="0"/>
              <a:t>Reciprocal Inhibition – it means that two opposite emotions cannot occupy the same space in your brain at the same time. If you’re healthy, you can’t feel hatred and happy at the same time.  When you impose a positive emotion over a negative one, one must fall out…and it’s usually the negative</a:t>
            </a:r>
          </a:p>
          <a:p>
            <a:endParaRPr lang="en-US" sz="1400" smtClean="0"/>
          </a:p>
          <a:p>
            <a:r>
              <a:rPr lang="en-US" sz="1400" smtClean="0"/>
              <a:t>Just thinking about positive experiences turns on the positive centers in our brain and reduces areas that sense pain.</a:t>
            </a:r>
          </a:p>
          <a:p>
            <a:endParaRPr lang="en-US" sz="1400" smtClean="0"/>
          </a:p>
          <a:p>
            <a:r>
              <a:rPr lang="en-US" sz="1400" smtClean="0"/>
              <a:t>What can you do to actively bring humor into your life?</a:t>
            </a:r>
          </a:p>
          <a:p>
            <a:endParaRPr lang="en-US" sz="1400" smtClean="0"/>
          </a:p>
          <a:p>
            <a:r>
              <a:rPr lang="en-US" sz="1400" smtClean="0"/>
              <a:t>People who are resilient have the ability to laugh at themselves and find a humorous element in most situations. </a:t>
            </a:r>
          </a:p>
          <a:p>
            <a:endParaRPr lang="en-US" sz="1400" smtClean="0"/>
          </a:p>
          <a:p>
            <a:r>
              <a:rPr lang="en-US" sz="1400" smtClean="0"/>
              <a:t>You Tube: Where the hell is Matt</a:t>
            </a:r>
          </a:p>
          <a:p>
            <a:r>
              <a:rPr lang="en-US" sz="1400" smtClean="0"/>
              <a:t>The lion reunion</a:t>
            </a:r>
          </a:p>
          <a:p>
            <a:r>
              <a:rPr lang="en-US" sz="1400" smtClean="0"/>
              <a:t>The mob dance at the Belgium train station to Julie Andrew’s “Favorite Things”</a:t>
            </a:r>
          </a:p>
        </p:txBody>
      </p:sp>
      <p:sp>
        <p:nvSpPr>
          <p:cNvPr id="614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EEA416F-9CF6-42C3-BDB1-CE922BE17CCF}" type="slidenum">
              <a:rPr lang="en-US" smtClean="0"/>
              <a:pPr/>
              <a:t>13</a:t>
            </a:fld>
            <a:endParaRPr lang="en-US" smtClean="0"/>
          </a:p>
        </p:txBody>
      </p:sp>
    </p:spTree>
    <p:extLst>
      <p:ext uri="{BB962C8B-B14F-4D97-AF65-F5344CB8AC3E}">
        <p14:creationId xmlns:p14="http://schemas.microsoft.com/office/powerpoint/2010/main" val="25252970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800" smtClean="0"/>
              <a:t>See obstacles as challenges</a:t>
            </a:r>
          </a:p>
          <a:p>
            <a:r>
              <a:rPr lang="en-US" sz="1800" smtClean="0"/>
              <a:t>Allow adversity to make them stronger</a:t>
            </a:r>
          </a:p>
          <a:p>
            <a:r>
              <a:rPr lang="en-US" sz="1800" smtClean="0"/>
              <a:t>Find meaning in life’s challenges rather than seeing themselves as  a victim</a:t>
            </a:r>
          </a:p>
          <a:p>
            <a:r>
              <a:rPr lang="en-US" sz="1800" smtClean="0"/>
              <a:t>Practice empathy and compassion</a:t>
            </a:r>
          </a:p>
        </p:txBody>
      </p:sp>
      <p:sp>
        <p:nvSpPr>
          <p:cNvPr id="62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02D3534-37E8-45AD-9514-137D00D00CC6}" type="slidenum">
              <a:rPr lang="en-US" smtClean="0"/>
              <a:pPr/>
              <a:t>14</a:t>
            </a:fld>
            <a:endParaRPr lang="en-US" smtClean="0"/>
          </a:p>
        </p:txBody>
      </p:sp>
    </p:spTree>
    <p:extLst>
      <p:ext uri="{BB962C8B-B14F-4D97-AF65-F5344CB8AC3E}">
        <p14:creationId xmlns:p14="http://schemas.microsoft.com/office/powerpoint/2010/main" val="37924910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8070B1E-2F06-4800-B8AB-42C8A7CF3604}" type="slidenum">
              <a:rPr lang="en-US" smtClean="0"/>
              <a:pPr/>
              <a:t>15</a:t>
            </a:fld>
            <a:endParaRPr lang="en-US" dirty="0"/>
          </a:p>
        </p:txBody>
      </p:sp>
    </p:spTree>
    <p:extLst>
      <p:ext uri="{BB962C8B-B14F-4D97-AF65-F5344CB8AC3E}">
        <p14:creationId xmlns:p14="http://schemas.microsoft.com/office/powerpoint/2010/main" val="795537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86F6566-28E3-4777-8D1A-E8B77096AFC8}" type="datetimeFigureOut">
              <a:rPr lang="en-US" smtClean="0"/>
              <a:pPr/>
              <a:t>5/12/2014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71B3F8E-C976-4EA7-A6F7-CC53748C7E39}" type="slidenum">
              <a:rPr lang="en-US" smtClean="0"/>
              <a:pPr/>
              <a:t>‹#›</a:t>
            </a:fld>
            <a:endParaRPr lang="en-US" dirty="0"/>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6F6566-28E3-4777-8D1A-E8B77096AFC8}" type="datetimeFigureOut">
              <a:rPr lang="en-US" smtClean="0"/>
              <a:pPr/>
              <a:t>5/12/2014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71B3F8E-C976-4EA7-A6F7-CC53748C7E39}" type="slidenum">
              <a:rPr lang="en-US" smtClean="0"/>
              <a:pPr/>
              <a:t>‹#›</a:t>
            </a:fld>
            <a:endParaRPr lang="en-US" dirty="0"/>
          </a:p>
        </p:txBody>
      </p:sp>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6F6566-28E3-4777-8D1A-E8B77096AFC8}" type="datetimeFigureOut">
              <a:rPr lang="en-US" smtClean="0"/>
              <a:pPr/>
              <a:t>5/12/2014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71B3F8E-C976-4EA7-A6F7-CC53748C7E39}" type="slidenum">
              <a:rPr lang="en-US" smtClean="0"/>
              <a:pPr/>
              <a:t>‹#›</a:t>
            </a:fld>
            <a:endParaRPr lang="en-US" dirty="0"/>
          </a:p>
        </p:txBody>
      </p:sp>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6F6566-28E3-4777-8D1A-E8B77096AFC8}" type="datetimeFigureOut">
              <a:rPr lang="en-US" smtClean="0"/>
              <a:pPr/>
              <a:t>5/12/2014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71B3F8E-C976-4EA7-A6F7-CC53748C7E39}" type="slidenum">
              <a:rPr lang="en-US" smtClean="0"/>
              <a:pPr/>
              <a:t>‹#›</a:t>
            </a:fld>
            <a:endParaRPr lang="en-US" dirty="0"/>
          </a:p>
        </p:txBody>
      </p:sp>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86F6566-28E3-4777-8D1A-E8B77096AFC8}" type="datetimeFigureOut">
              <a:rPr lang="en-US" smtClean="0"/>
              <a:pPr/>
              <a:t>5/12/2014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71B3F8E-C976-4EA7-A6F7-CC53748C7E39}" type="slidenum">
              <a:rPr lang="en-US" smtClean="0"/>
              <a:pPr/>
              <a:t>‹#›</a:t>
            </a:fld>
            <a:endParaRPr lang="en-US" dirty="0"/>
          </a:p>
        </p:txBody>
      </p:sp>
    </p:spTree>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86F6566-28E3-4777-8D1A-E8B77096AFC8}" type="datetimeFigureOut">
              <a:rPr lang="en-US" smtClean="0"/>
              <a:pPr/>
              <a:t>5/12/2014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71B3F8E-C976-4EA7-A6F7-CC53748C7E39}" type="slidenum">
              <a:rPr lang="en-US" smtClean="0"/>
              <a:pPr/>
              <a:t>‹#›</a:t>
            </a:fld>
            <a:endParaRPr lang="en-US" dirty="0"/>
          </a:p>
        </p:txBody>
      </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86F6566-28E3-4777-8D1A-E8B77096AFC8}" type="datetimeFigureOut">
              <a:rPr lang="en-US" smtClean="0"/>
              <a:pPr/>
              <a:t>5/12/2014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71B3F8E-C976-4EA7-A6F7-CC53748C7E39}" type="slidenum">
              <a:rPr lang="en-US" smtClean="0"/>
              <a:pPr/>
              <a:t>‹#›</a:t>
            </a:fld>
            <a:endParaRPr lang="en-US" dirty="0"/>
          </a:p>
        </p:txBody>
      </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86F6566-28E3-4777-8D1A-E8B77096AFC8}" type="datetimeFigureOut">
              <a:rPr lang="en-US" smtClean="0"/>
              <a:pPr/>
              <a:t>5/12/2014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71B3F8E-C976-4EA7-A6F7-CC53748C7E39}" type="slidenum">
              <a:rPr lang="en-US" smtClean="0"/>
              <a:pPr/>
              <a:t>‹#›</a:t>
            </a:fld>
            <a:endParaRPr lang="en-US" dirty="0"/>
          </a:p>
        </p:txBody>
      </p:sp>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6F6566-28E3-4777-8D1A-E8B77096AFC8}" type="datetimeFigureOut">
              <a:rPr lang="en-US" smtClean="0"/>
              <a:pPr/>
              <a:t>5/12/2014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71B3F8E-C976-4EA7-A6F7-CC53748C7E39}" type="slidenum">
              <a:rPr lang="en-US" smtClean="0"/>
              <a:pPr/>
              <a:t>‹#›</a:t>
            </a:fld>
            <a:endParaRPr lang="en-US" dirty="0"/>
          </a:p>
        </p:txBody>
      </p:sp>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6F6566-28E3-4777-8D1A-E8B77096AFC8}" type="datetimeFigureOut">
              <a:rPr lang="en-US" smtClean="0"/>
              <a:pPr/>
              <a:t>5/12/2014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71B3F8E-C976-4EA7-A6F7-CC53748C7E39}" type="slidenum">
              <a:rPr lang="en-US" smtClean="0"/>
              <a:pPr/>
              <a:t>‹#›</a:t>
            </a:fld>
            <a:endParaRPr lang="en-US" dirty="0"/>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6F6566-28E3-4777-8D1A-E8B77096AFC8}" type="datetimeFigureOut">
              <a:rPr lang="en-US" smtClean="0"/>
              <a:pPr/>
              <a:t>5/12/2014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71B3F8E-C976-4EA7-A6F7-CC53748C7E39}" type="slidenum">
              <a:rPr lang="en-US" smtClean="0"/>
              <a:pPr/>
              <a:t>‹#›</a:t>
            </a:fld>
            <a:endParaRPr lang="en-US" dirty="0"/>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6F6566-28E3-4777-8D1A-E8B77096AFC8}" type="datetimeFigureOut">
              <a:rPr lang="en-US" smtClean="0"/>
              <a:pPr/>
              <a:t>5/12/2014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1B3F8E-C976-4EA7-A6F7-CC53748C7E39}"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peaceful woman at the beach.JPG"/>
          <p:cNvPicPr>
            <a:picLocks noChangeAspect="1"/>
          </p:cNvPicPr>
          <p:nvPr/>
        </p:nvPicPr>
        <p:blipFill>
          <a:blip r:embed="rId3" cstate="print"/>
          <a:srcRect l="6650" t="30562" r="12649" b="8410"/>
          <a:stretch>
            <a:fillRect/>
          </a:stretch>
        </p:blipFill>
        <p:spPr>
          <a:xfrm>
            <a:off x="0" y="2133600"/>
            <a:ext cx="9144000" cy="4143910"/>
          </a:xfrm>
          <a:prstGeom prst="rect">
            <a:avLst/>
          </a:prstGeom>
        </p:spPr>
      </p:pic>
      <p:sp>
        <p:nvSpPr>
          <p:cNvPr id="8" name="Rectangle 7"/>
          <p:cNvSpPr/>
          <p:nvPr/>
        </p:nvSpPr>
        <p:spPr>
          <a:xfrm>
            <a:off x="0" y="0"/>
            <a:ext cx="9144000" cy="1981200"/>
          </a:xfrm>
          <a:prstGeom prst="rect">
            <a:avLst/>
          </a:prstGeom>
          <a:solidFill>
            <a:srgbClr val="15477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Rectangle 8"/>
          <p:cNvSpPr/>
          <p:nvPr/>
        </p:nvSpPr>
        <p:spPr>
          <a:xfrm>
            <a:off x="0" y="2057400"/>
            <a:ext cx="9144000" cy="152400"/>
          </a:xfrm>
          <a:prstGeom prst="rect">
            <a:avLst/>
          </a:prstGeom>
          <a:solidFill>
            <a:srgbClr val="15477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 name="Title 1"/>
          <p:cNvSpPr>
            <a:spLocks noGrp="1"/>
          </p:cNvSpPr>
          <p:nvPr>
            <p:ph type="ctrTitle"/>
          </p:nvPr>
        </p:nvSpPr>
        <p:spPr>
          <a:xfrm>
            <a:off x="0" y="0"/>
            <a:ext cx="9144000" cy="1981200"/>
          </a:xfrm>
        </p:spPr>
        <p:txBody>
          <a:bodyPr>
            <a:noAutofit/>
          </a:bodyPr>
          <a:lstStyle/>
          <a:p>
            <a:r>
              <a:rPr lang="en-US" sz="4000" b="1" cap="small" dirty="0" smtClean="0">
                <a:solidFill>
                  <a:schemeClr val="bg1"/>
                </a:solidFill>
                <a:latin typeface="Cambria" pitchFamily="18" charset="0"/>
              </a:rPr>
              <a:t>Strengthening Emotional Resilience</a:t>
            </a:r>
            <a:br>
              <a:rPr lang="en-US" sz="4000" b="1" cap="small" dirty="0" smtClean="0">
                <a:solidFill>
                  <a:schemeClr val="bg1"/>
                </a:solidFill>
                <a:latin typeface="Cambria" pitchFamily="18" charset="0"/>
              </a:rPr>
            </a:br>
            <a:r>
              <a:rPr lang="en-US" sz="4000" b="1" cap="small" dirty="0" smtClean="0">
                <a:solidFill>
                  <a:schemeClr val="bg1"/>
                </a:solidFill>
                <a:latin typeface="Cambria" pitchFamily="18" charset="0"/>
              </a:rPr>
              <a:t>For Colorado Cleft Conference</a:t>
            </a:r>
            <a:br>
              <a:rPr lang="en-US" sz="4000" b="1" cap="small" dirty="0" smtClean="0">
                <a:solidFill>
                  <a:schemeClr val="bg1"/>
                </a:solidFill>
                <a:latin typeface="Cambria" pitchFamily="18" charset="0"/>
              </a:rPr>
            </a:br>
            <a:r>
              <a:rPr lang="en-US" sz="4000" b="1" cap="small" dirty="0" smtClean="0">
                <a:solidFill>
                  <a:schemeClr val="bg1"/>
                </a:solidFill>
                <a:latin typeface="Cambria" pitchFamily="18" charset="0"/>
              </a:rPr>
              <a:t>May 3, 2014</a:t>
            </a:r>
            <a:endParaRPr lang="en-US" sz="2800" b="1" cap="small" dirty="0">
              <a:solidFill>
                <a:schemeClr val="bg1"/>
              </a:solidFill>
              <a:latin typeface="Cambria" pitchFamily="18" charset="0"/>
            </a:endParaRPr>
          </a:p>
        </p:txBody>
      </p:sp>
      <p:sp>
        <p:nvSpPr>
          <p:cNvPr id="10" name="Rectangle 9"/>
          <p:cNvSpPr/>
          <p:nvPr/>
        </p:nvSpPr>
        <p:spPr>
          <a:xfrm>
            <a:off x="0" y="6248400"/>
            <a:ext cx="9144000" cy="609600"/>
          </a:xfrm>
          <a:prstGeom prst="rect">
            <a:avLst/>
          </a:prstGeom>
          <a:solidFill>
            <a:srgbClr val="15477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11" name="Picture 5" descr="BizPsych Logo.jpg"/>
          <p:cNvPicPr>
            <a:picLocks noChangeAspect="1"/>
          </p:cNvPicPr>
          <p:nvPr/>
        </p:nvPicPr>
        <p:blipFill>
          <a:blip r:embed="rId4" cstate="print"/>
          <a:srcRect/>
          <a:stretch>
            <a:fillRect/>
          </a:stretch>
        </p:blipFill>
        <p:spPr bwMode="auto">
          <a:xfrm>
            <a:off x="6190014" y="5536852"/>
            <a:ext cx="2649186" cy="1092548"/>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
            <a:ext cx="9144000" cy="783772"/>
          </a:xfrm>
          <a:prstGeom prst="rect">
            <a:avLst/>
          </a:prstGeom>
          <a:solidFill>
            <a:srgbClr val="15477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8"/>
          <p:cNvSpPr/>
          <p:nvPr/>
        </p:nvSpPr>
        <p:spPr>
          <a:xfrm>
            <a:off x="0" y="863930"/>
            <a:ext cx="9144000" cy="152400"/>
          </a:xfrm>
          <a:prstGeom prst="rect">
            <a:avLst/>
          </a:prstGeom>
          <a:solidFill>
            <a:srgbClr val="15477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4338" name="Picture 8" descr="S:\Marketing Material\Pictures\New (Unsorted)\Stones-in-water.jpg"/>
          <p:cNvPicPr>
            <a:picLocks noChangeAspect="1" noChangeArrowheads="1"/>
          </p:cNvPicPr>
          <p:nvPr/>
        </p:nvPicPr>
        <p:blipFill>
          <a:blip r:embed="rId3" cstate="print"/>
          <a:srcRect t="24445"/>
          <a:stretch>
            <a:fillRect/>
          </a:stretch>
        </p:blipFill>
        <p:spPr bwMode="auto">
          <a:xfrm>
            <a:off x="0" y="990600"/>
            <a:ext cx="9144000" cy="5867400"/>
          </a:xfrm>
          <a:prstGeom prst="rect">
            <a:avLst/>
          </a:prstGeom>
          <a:noFill/>
          <a:ln w="9525">
            <a:noFill/>
            <a:miter lim="800000"/>
            <a:headEnd/>
            <a:tailEnd/>
          </a:ln>
        </p:spPr>
      </p:pic>
      <p:sp>
        <p:nvSpPr>
          <p:cNvPr id="8" name="Rectangle 7"/>
          <p:cNvSpPr/>
          <p:nvPr/>
        </p:nvSpPr>
        <p:spPr>
          <a:xfrm>
            <a:off x="381000" y="0"/>
            <a:ext cx="8382000"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cap="small" dirty="0">
                <a:solidFill>
                  <a:schemeClr val="bg1"/>
                </a:solidFill>
              </a:rPr>
              <a:t>Perseverance </a:t>
            </a:r>
          </a:p>
        </p:txBody>
      </p:sp>
      <p:pic>
        <p:nvPicPr>
          <p:cNvPr id="13319" name="Picture 4" descr="C:\Documents and Settings\mkent\My Documents\My Pictures\persistance lincoln.jpg"/>
          <p:cNvPicPr>
            <a:picLocks noChangeAspect="1" noChangeArrowheads="1"/>
          </p:cNvPicPr>
          <p:nvPr/>
        </p:nvPicPr>
        <p:blipFill>
          <a:blip r:embed="rId4" cstate="print"/>
          <a:srcRect/>
          <a:stretch>
            <a:fillRect/>
          </a:stretch>
        </p:blipFill>
        <p:spPr bwMode="auto">
          <a:xfrm>
            <a:off x="609600" y="2362200"/>
            <a:ext cx="8001000" cy="2332038"/>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left Palet Pic 1.png"/>
          <p:cNvPicPr>
            <a:picLocks noChangeAspect="1"/>
          </p:cNvPicPr>
          <p:nvPr/>
        </p:nvPicPr>
        <p:blipFill>
          <a:blip r:embed="rId2" cstate="print">
            <a:lum bright="-10000"/>
          </a:blip>
          <a:srcRect l="7778" t="572"/>
          <a:stretch>
            <a:fillRect/>
          </a:stretch>
        </p:blipFill>
        <p:spPr>
          <a:xfrm>
            <a:off x="0" y="0"/>
            <a:ext cx="9144000" cy="6858000"/>
          </a:xfrm>
          <a:prstGeom prst="rect">
            <a:avLst/>
          </a:prstGeom>
          <a:effectLst/>
        </p:spPr>
      </p:pic>
    </p:spTree>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
            <a:ext cx="9144000" cy="783772"/>
          </a:xfrm>
          <a:prstGeom prst="rect">
            <a:avLst/>
          </a:prstGeom>
          <a:solidFill>
            <a:srgbClr val="15477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8"/>
          <p:cNvSpPr/>
          <p:nvPr/>
        </p:nvSpPr>
        <p:spPr>
          <a:xfrm>
            <a:off x="0" y="863930"/>
            <a:ext cx="9144000" cy="152400"/>
          </a:xfrm>
          <a:prstGeom prst="rect">
            <a:avLst/>
          </a:prstGeom>
          <a:solidFill>
            <a:srgbClr val="15477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5362" name="Picture 8" descr="S:\Marketing Material\Pictures\New (Unsorted)\Stones-in-water.jpg"/>
          <p:cNvPicPr>
            <a:picLocks noChangeAspect="1" noChangeArrowheads="1"/>
          </p:cNvPicPr>
          <p:nvPr/>
        </p:nvPicPr>
        <p:blipFill>
          <a:blip r:embed="rId3" cstate="print"/>
          <a:srcRect t="24445"/>
          <a:stretch>
            <a:fillRect/>
          </a:stretch>
        </p:blipFill>
        <p:spPr bwMode="auto">
          <a:xfrm>
            <a:off x="0" y="990600"/>
            <a:ext cx="9144000" cy="5867400"/>
          </a:xfrm>
          <a:prstGeom prst="rect">
            <a:avLst/>
          </a:prstGeom>
          <a:noFill/>
          <a:ln w="9525">
            <a:noFill/>
            <a:miter lim="800000"/>
            <a:headEnd/>
            <a:tailEnd/>
          </a:ln>
        </p:spPr>
      </p:pic>
      <p:sp>
        <p:nvSpPr>
          <p:cNvPr id="8" name="Rectangle 7"/>
          <p:cNvSpPr/>
          <p:nvPr/>
        </p:nvSpPr>
        <p:spPr>
          <a:xfrm>
            <a:off x="381000" y="0"/>
            <a:ext cx="8382000"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400" b="1" cap="small" dirty="0">
                <a:solidFill>
                  <a:schemeClr val="bg1"/>
                </a:solidFill>
              </a:rPr>
              <a:t>Internal Locus Of Control</a:t>
            </a:r>
          </a:p>
        </p:txBody>
      </p:sp>
      <p:pic>
        <p:nvPicPr>
          <p:cNvPr id="14343" name="Picture 2" descr="C:\Documents and Settings\mkent\My Documents\My Pictures\einstein confidence.jpg"/>
          <p:cNvPicPr>
            <a:picLocks noChangeAspect="1" noChangeArrowheads="1"/>
          </p:cNvPicPr>
          <p:nvPr/>
        </p:nvPicPr>
        <p:blipFill>
          <a:blip r:embed="rId4" cstate="print"/>
          <a:srcRect/>
          <a:stretch>
            <a:fillRect/>
          </a:stretch>
        </p:blipFill>
        <p:spPr bwMode="auto">
          <a:xfrm>
            <a:off x="571500" y="2262981"/>
            <a:ext cx="8001000" cy="2332038"/>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8" descr="S:\Marketing Material\Pictures\New (Unsorted)\Stones-in-water.jpg"/>
          <p:cNvPicPr>
            <a:picLocks noChangeAspect="1" noChangeArrowheads="1"/>
          </p:cNvPicPr>
          <p:nvPr/>
        </p:nvPicPr>
        <p:blipFill>
          <a:blip r:embed="rId3" cstate="print"/>
          <a:srcRect t="24445"/>
          <a:stretch>
            <a:fillRect/>
          </a:stretch>
        </p:blipFill>
        <p:spPr bwMode="auto">
          <a:xfrm>
            <a:off x="0" y="990600"/>
            <a:ext cx="9144000" cy="5867400"/>
          </a:xfrm>
          <a:prstGeom prst="rect">
            <a:avLst/>
          </a:prstGeom>
          <a:noFill/>
          <a:ln w="9525">
            <a:noFill/>
            <a:miter lim="800000"/>
            <a:headEnd/>
            <a:tailEnd/>
          </a:ln>
        </p:spPr>
      </p:pic>
      <p:pic>
        <p:nvPicPr>
          <p:cNvPr id="21511" name="Picture 4"/>
          <p:cNvPicPr>
            <a:picLocks noChangeAspect="1" noChangeArrowheads="1"/>
          </p:cNvPicPr>
          <p:nvPr/>
        </p:nvPicPr>
        <p:blipFill>
          <a:blip r:embed="rId4" cstate="print"/>
          <a:srcRect/>
          <a:stretch>
            <a:fillRect/>
          </a:stretch>
        </p:blipFill>
        <p:spPr bwMode="auto">
          <a:xfrm>
            <a:off x="442119" y="2229644"/>
            <a:ext cx="8259763" cy="2398713"/>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Rectangle 6"/>
          <p:cNvSpPr/>
          <p:nvPr/>
        </p:nvSpPr>
        <p:spPr>
          <a:xfrm>
            <a:off x="0" y="-1"/>
            <a:ext cx="9144000" cy="783772"/>
          </a:xfrm>
          <a:prstGeom prst="rect">
            <a:avLst/>
          </a:prstGeom>
          <a:solidFill>
            <a:srgbClr val="15477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8"/>
          <p:cNvSpPr/>
          <p:nvPr/>
        </p:nvSpPr>
        <p:spPr>
          <a:xfrm>
            <a:off x="0" y="863930"/>
            <a:ext cx="9144000" cy="152400"/>
          </a:xfrm>
          <a:prstGeom prst="rect">
            <a:avLst/>
          </a:prstGeom>
          <a:solidFill>
            <a:srgbClr val="15477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381000" y="0"/>
            <a:ext cx="8382000"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cap="small" dirty="0">
                <a:solidFill>
                  <a:schemeClr val="bg1"/>
                </a:solidFill>
              </a:rPr>
              <a:t>Humor</a:t>
            </a:r>
          </a:p>
        </p:txBody>
      </p:sp>
    </p:spTree>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8" descr="S:\Marketing Material\Pictures\New (Unsorted)\Stones-in-water.jpg"/>
          <p:cNvPicPr>
            <a:picLocks noChangeAspect="1" noChangeArrowheads="1"/>
          </p:cNvPicPr>
          <p:nvPr/>
        </p:nvPicPr>
        <p:blipFill>
          <a:blip r:embed="rId3" cstate="print"/>
          <a:srcRect t="24445"/>
          <a:stretch>
            <a:fillRect/>
          </a:stretch>
        </p:blipFill>
        <p:spPr bwMode="auto">
          <a:xfrm>
            <a:off x="0" y="990600"/>
            <a:ext cx="9144000" cy="5867400"/>
          </a:xfrm>
          <a:prstGeom prst="rect">
            <a:avLst/>
          </a:prstGeom>
          <a:noFill/>
          <a:ln w="9525">
            <a:noFill/>
            <a:miter lim="800000"/>
            <a:headEnd/>
            <a:tailEnd/>
          </a:ln>
        </p:spPr>
      </p:pic>
      <p:pic>
        <p:nvPicPr>
          <p:cNvPr id="22535" name="Picture 2" descr="C:\Documents and Settings\mkent\My Documents\My Pictures\reeves superhuman.jpg"/>
          <p:cNvPicPr>
            <a:picLocks noChangeAspect="1" noChangeArrowheads="1"/>
          </p:cNvPicPr>
          <p:nvPr/>
        </p:nvPicPr>
        <p:blipFill>
          <a:blip r:embed="rId4" cstate="print"/>
          <a:srcRect/>
          <a:stretch>
            <a:fillRect/>
          </a:stretch>
        </p:blipFill>
        <p:spPr bwMode="auto">
          <a:xfrm>
            <a:off x="533400" y="2257425"/>
            <a:ext cx="8077200" cy="234315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Rectangle 6"/>
          <p:cNvSpPr/>
          <p:nvPr/>
        </p:nvSpPr>
        <p:spPr>
          <a:xfrm>
            <a:off x="0" y="-1"/>
            <a:ext cx="9144000" cy="783772"/>
          </a:xfrm>
          <a:prstGeom prst="rect">
            <a:avLst/>
          </a:prstGeom>
          <a:solidFill>
            <a:srgbClr val="15477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8"/>
          <p:cNvSpPr/>
          <p:nvPr/>
        </p:nvSpPr>
        <p:spPr>
          <a:xfrm>
            <a:off x="0" y="863930"/>
            <a:ext cx="9144000" cy="152400"/>
          </a:xfrm>
          <a:prstGeom prst="rect">
            <a:avLst/>
          </a:prstGeom>
          <a:solidFill>
            <a:srgbClr val="15477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381000" y="0"/>
            <a:ext cx="8382000"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400" b="1" cap="small" dirty="0">
                <a:solidFill>
                  <a:schemeClr val="bg1"/>
                </a:solidFill>
              </a:rPr>
              <a:t>Perspective</a:t>
            </a:r>
            <a:endParaRPr lang="en-US" sz="4400" b="1" dirty="0">
              <a:solidFill>
                <a:schemeClr val="bg1"/>
              </a:solidFill>
            </a:endParaRPr>
          </a:p>
        </p:txBody>
      </p:sp>
    </p:spTree>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ountains - Horizontal.jpg"/>
          <p:cNvPicPr>
            <a:picLocks noChangeAspect="1"/>
          </p:cNvPicPr>
          <p:nvPr/>
        </p:nvPicPr>
        <p:blipFill>
          <a:blip cstate="print"/>
          <a:srcRect l="2645" t="36725" r="16667" b="-74"/>
          <a:stretch>
            <a:fillRect/>
          </a:stretch>
        </p:blipFill>
        <p:spPr>
          <a:xfrm flipH="1">
            <a:off x="4161748" y="990600"/>
            <a:ext cx="4982252" cy="5867400"/>
          </a:xfrm>
          <a:prstGeom prst="rect">
            <a:avLst/>
          </a:prstGeom>
        </p:spPr>
      </p:pic>
      <p:sp>
        <p:nvSpPr>
          <p:cNvPr id="3" name="Content Placeholder 2"/>
          <p:cNvSpPr>
            <a:spLocks noGrp="1"/>
          </p:cNvSpPr>
          <p:nvPr>
            <p:ph idx="1"/>
          </p:nvPr>
        </p:nvSpPr>
        <p:spPr>
          <a:xfrm>
            <a:off x="457200" y="1219200"/>
            <a:ext cx="7848600" cy="4724400"/>
          </a:xfrm>
        </p:spPr>
        <p:txBody>
          <a:bodyPr>
            <a:noAutofit/>
          </a:bodyPr>
          <a:lstStyle/>
          <a:p>
            <a:pPr marL="0">
              <a:spcBef>
                <a:spcPts val="576"/>
              </a:spcBef>
              <a:buNone/>
            </a:pPr>
            <a:r>
              <a:rPr lang="en-US" sz="2400" dirty="0" smtClean="0">
                <a:solidFill>
                  <a:srgbClr val="15477B"/>
                </a:solidFill>
                <a:latin typeface="Calibri" pitchFamily="34" charset="0"/>
              </a:rPr>
              <a:t>Resilient people are able to </a:t>
            </a:r>
            <a:br>
              <a:rPr lang="en-US" sz="2400" dirty="0" smtClean="0">
                <a:solidFill>
                  <a:srgbClr val="15477B"/>
                </a:solidFill>
                <a:latin typeface="Calibri" pitchFamily="34" charset="0"/>
              </a:rPr>
            </a:br>
            <a:r>
              <a:rPr lang="en-US" sz="2400" dirty="0" smtClean="0">
                <a:solidFill>
                  <a:srgbClr val="15477B"/>
                </a:solidFill>
                <a:latin typeface="Calibri" pitchFamily="34" charset="0"/>
              </a:rPr>
              <a:t>learn from their mistakes </a:t>
            </a:r>
            <a:br>
              <a:rPr lang="en-US" sz="2400" dirty="0" smtClean="0">
                <a:solidFill>
                  <a:srgbClr val="15477B"/>
                </a:solidFill>
                <a:latin typeface="Calibri" pitchFamily="34" charset="0"/>
              </a:rPr>
            </a:br>
            <a:r>
              <a:rPr lang="en-US" sz="2400" dirty="0" smtClean="0">
                <a:solidFill>
                  <a:srgbClr val="15477B"/>
                </a:solidFill>
                <a:latin typeface="Calibri" pitchFamily="34" charset="0"/>
              </a:rPr>
              <a:t>(rather than deny them), </a:t>
            </a:r>
            <a:br>
              <a:rPr lang="en-US" sz="2400" dirty="0" smtClean="0">
                <a:solidFill>
                  <a:srgbClr val="15477B"/>
                </a:solidFill>
                <a:latin typeface="Calibri" pitchFamily="34" charset="0"/>
              </a:rPr>
            </a:br>
            <a:r>
              <a:rPr lang="en-US" sz="2400" dirty="0" smtClean="0">
                <a:solidFill>
                  <a:srgbClr val="15477B"/>
                </a:solidFill>
                <a:latin typeface="Calibri" pitchFamily="34" charset="0"/>
              </a:rPr>
              <a:t>see obstacles as challenges, </a:t>
            </a:r>
            <a:br>
              <a:rPr lang="en-US" sz="2400" dirty="0" smtClean="0">
                <a:solidFill>
                  <a:srgbClr val="15477B"/>
                </a:solidFill>
                <a:latin typeface="Calibri" pitchFamily="34" charset="0"/>
              </a:rPr>
            </a:br>
            <a:r>
              <a:rPr lang="en-US" sz="2400" dirty="0" smtClean="0">
                <a:solidFill>
                  <a:srgbClr val="15477B"/>
                </a:solidFill>
                <a:latin typeface="Calibri" pitchFamily="34" charset="0"/>
              </a:rPr>
              <a:t>and allow adversity to make </a:t>
            </a:r>
            <a:br>
              <a:rPr lang="en-US" sz="2400" dirty="0" smtClean="0">
                <a:solidFill>
                  <a:srgbClr val="15477B"/>
                </a:solidFill>
                <a:latin typeface="Calibri" pitchFamily="34" charset="0"/>
              </a:rPr>
            </a:br>
            <a:r>
              <a:rPr lang="en-US" sz="2400" dirty="0" smtClean="0">
                <a:solidFill>
                  <a:srgbClr val="15477B"/>
                </a:solidFill>
                <a:latin typeface="Calibri" pitchFamily="34" charset="0"/>
              </a:rPr>
              <a:t>them stronger. They can also </a:t>
            </a:r>
            <a:br>
              <a:rPr lang="en-US" sz="2400" dirty="0" smtClean="0">
                <a:solidFill>
                  <a:srgbClr val="15477B"/>
                </a:solidFill>
                <a:latin typeface="Calibri" pitchFamily="34" charset="0"/>
              </a:rPr>
            </a:br>
            <a:r>
              <a:rPr lang="en-US" sz="2400" dirty="0" smtClean="0">
                <a:solidFill>
                  <a:srgbClr val="15477B"/>
                </a:solidFill>
                <a:latin typeface="Calibri" pitchFamily="34" charset="0"/>
              </a:rPr>
              <a:t>find meaning in life’s challenges </a:t>
            </a:r>
            <a:br>
              <a:rPr lang="en-US" sz="2400" dirty="0" smtClean="0">
                <a:solidFill>
                  <a:srgbClr val="15477B"/>
                </a:solidFill>
                <a:latin typeface="Calibri" pitchFamily="34" charset="0"/>
              </a:rPr>
            </a:br>
            <a:r>
              <a:rPr lang="en-US" sz="2400" dirty="0" smtClean="0">
                <a:solidFill>
                  <a:srgbClr val="15477B"/>
                </a:solidFill>
                <a:latin typeface="Calibri" pitchFamily="34" charset="0"/>
              </a:rPr>
              <a:t>rather than seeing themselves </a:t>
            </a:r>
            <a:br>
              <a:rPr lang="en-US" sz="2400" dirty="0" smtClean="0">
                <a:solidFill>
                  <a:srgbClr val="15477B"/>
                </a:solidFill>
                <a:latin typeface="Calibri" pitchFamily="34" charset="0"/>
              </a:rPr>
            </a:br>
            <a:r>
              <a:rPr lang="en-US" sz="2400" dirty="0" smtClean="0">
                <a:solidFill>
                  <a:srgbClr val="15477B"/>
                </a:solidFill>
                <a:latin typeface="Calibri" pitchFamily="34" charset="0"/>
              </a:rPr>
              <a:t>as victims.</a:t>
            </a:r>
          </a:p>
          <a:p>
            <a:pPr marL="0">
              <a:spcBef>
                <a:spcPts val="576"/>
              </a:spcBef>
              <a:buNone/>
            </a:pPr>
            <a:endParaRPr lang="en-US" sz="2400" dirty="0" smtClean="0">
              <a:solidFill>
                <a:srgbClr val="15477B"/>
              </a:solidFill>
              <a:latin typeface="Calibri" pitchFamily="34" charset="0"/>
            </a:endParaRPr>
          </a:p>
          <a:p>
            <a:pPr marL="0">
              <a:spcBef>
                <a:spcPts val="576"/>
              </a:spcBef>
              <a:buNone/>
            </a:pPr>
            <a:r>
              <a:rPr lang="en-US" sz="2400" dirty="0" smtClean="0">
                <a:solidFill>
                  <a:srgbClr val="15477B"/>
                </a:solidFill>
                <a:latin typeface="Calibri" pitchFamily="34" charset="0"/>
              </a:rPr>
              <a:t>Regardless of setbacks and defeats we </a:t>
            </a:r>
            <a:br>
              <a:rPr lang="en-US" sz="2400" dirty="0" smtClean="0">
                <a:solidFill>
                  <a:srgbClr val="15477B"/>
                </a:solidFill>
                <a:latin typeface="Calibri" pitchFamily="34" charset="0"/>
              </a:rPr>
            </a:br>
            <a:r>
              <a:rPr lang="en-US" sz="2400" dirty="0" smtClean="0">
                <a:solidFill>
                  <a:srgbClr val="15477B"/>
                </a:solidFill>
                <a:latin typeface="Calibri" pitchFamily="34" charset="0"/>
              </a:rPr>
              <a:t>trust in our resilience and don’t give up.</a:t>
            </a:r>
          </a:p>
        </p:txBody>
      </p:sp>
      <p:sp>
        <p:nvSpPr>
          <p:cNvPr id="9" name="Rectangle 8"/>
          <p:cNvSpPr/>
          <p:nvPr/>
        </p:nvSpPr>
        <p:spPr>
          <a:xfrm>
            <a:off x="0" y="-1"/>
            <a:ext cx="9144000" cy="783772"/>
          </a:xfrm>
          <a:prstGeom prst="rect">
            <a:avLst/>
          </a:prstGeom>
          <a:solidFill>
            <a:srgbClr val="15477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p:cNvSpPr/>
          <p:nvPr/>
        </p:nvSpPr>
        <p:spPr>
          <a:xfrm>
            <a:off x="0" y="863930"/>
            <a:ext cx="9144000" cy="152400"/>
          </a:xfrm>
          <a:prstGeom prst="rect">
            <a:avLst/>
          </a:prstGeom>
          <a:solidFill>
            <a:srgbClr val="15477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0" y="0"/>
            <a:ext cx="9144000" cy="762000"/>
          </a:xfrm>
        </p:spPr>
        <p:txBody>
          <a:bodyPr>
            <a:normAutofit/>
          </a:bodyPr>
          <a:lstStyle/>
          <a:p>
            <a:pPr indent="-742950">
              <a:lnSpc>
                <a:spcPts val="4400"/>
              </a:lnSpc>
              <a:defRPr/>
            </a:pPr>
            <a:r>
              <a:rPr lang="en-US" sz="4000" b="1" i="1" dirty="0" smtClean="0">
                <a:solidFill>
                  <a:srgbClr val="15477B"/>
                </a:solidFill>
                <a:effectLst>
                  <a:outerShdw blurRad="50800" dist="38100" dir="8100000" algn="tr" rotWithShape="0">
                    <a:prstClr val="black">
                      <a:alpha val="40000"/>
                    </a:prstClr>
                  </a:outerShdw>
                </a:effectLst>
              </a:rPr>
              <a:t> </a:t>
            </a:r>
            <a:r>
              <a:rPr lang="en-US" b="1" cap="small" dirty="0" smtClean="0">
                <a:solidFill>
                  <a:schemeClr val="bg1"/>
                </a:solidFill>
                <a:latin typeface="+mn-lt"/>
                <a:ea typeface="+mn-ea"/>
                <a:cs typeface="+mn-cs"/>
              </a:rPr>
              <a:t>Perspective – Perseverance </a:t>
            </a:r>
            <a:endParaRPr lang="en-US" b="1" cap="small" dirty="0">
              <a:solidFill>
                <a:schemeClr val="bg1"/>
              </a:solidFill>
              <a:latin typeface="+mn-lt"/>
              <a:ea typeface="+mn-ea"/>
              <a:cs typeface="+mn-cs"/>
            </a:endParaRPr>
          </a:p>
        </p:txBody>
      </p:sp>
    </p:spTree>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
            <a:ext cx="9144000" cy="783772"/>
          </a:xfrm>
          <a:prstGeom prst="rect">
            <a:avLst/>
          </a:prstGeom>
          <a:solidFill>
            <a:srgbClr val="15477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8"/>
          <p:cNvSpPr/>
          <p:nvPr/>
        </p:nvSpPr>
        <p:spPr>
          <a:xfrm>
            <a:off x="0" y="863930"/>
            <a:ext cx="9144000" cy="152400"/>
          </a:xfrm>
          <a:prstGeom prst="rect">
            <a:avLst/>
          </a:prstGeom>
          <a:solidFill>
            <a:srgbClr val="15477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9458" name="Picture 8" descr="S:\Marketing Material\Pictures\New (Unsorted)\Stones-in-water.jpg"/>
          <p:cNvPicPr>
            <a:picLocks noChangeAspect="1" noChangeArrowheads="1"/>
          </p:cNvPicPr>
          <p:nvPr/>
        </p:nvPicPr>
        <p:blipFill>
          <a:blip r:embed="rId3" cstate="print"/>
          <a:srcRect t="24445"/>
          <a:stretch>
            <a:fillRect/>
          </a:stretch>
        </p:blipFill>
        <p:spPr bwMode="auto">
          <a:xfrm>
            <a:off x="0" y="990600"/>
            <a:ext cx="9144000" cy="5867400"/>
          </a:xfrm>
          <a:prstGeom prst="rect">
            <a:avLst/>
          </a:prstGeom>
          <a:noFill/>
          <a:ln w="9525">
            <a:noFill/>
            <a:miter lim="800000"/>
            <a:headEnd/>
            <a:tailEnd/>
          </a:ln>
        </p:spPr>
      </p:pic>
      <p:pic>
        <p:nvPicPr>
          <p:cNvPr id="17415" name="Picture 4" descr="C:\Documents and Settings\mkent\My Documents\My Pictures\edison optimism.jpg"/>
          <p:cNvPicPr>
            <a:picLocks noChangeAspect="1" noChangeArrowheads="1"/>
          </p:cNvPicPr>
          <p:nvPr/>
        </p:nvPicPr>
        <p:blipFill>
          <a:blip cstate="print"/>
          <a:srcRect/>
          <a:stretch>
            <a:fillRect/>
          </a:stretch>
        </p:blipFill>
        <p:spPr bwMode="auto">
          <a:xfrm>
            <a:off x="519907" y="2247900"/>
            <a:ext cx="8104187" cy="23622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8" name="Rectangle 7"/>
          <p:cNvSpPr/>
          <p:nvPr/>
        </p:nvSpPr>
        <p:spPr>
          <a:xfrm>
            <a:off x="381000" y="0"/>
            <a:ext cx="8382000"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400" b="1" cap="small" dirty="0"/>
              <a:t>Optimism</a:t>
            </a:r>
          </a:p>
        </p:txBody>
      </p:sp>
    </p:spTree>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1"/>
            <a:ext cx="9144000" cy="783772"/>
          </a:xfrm>
          <a:prstGeom prst="rect">
            <a:avLst/>
          </a:prstGeom>
          <a:solidFill>
            <a:srgbClr val="15477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Rectangle 13"/>
          <p:cNvSpPr/>
          <p:nvPr/>
        </p:nvSpPr>
        <p:spPr>
          <a:xfrm>
            <a:off x="0" y="863930"/>
            <a:ext cx="9144000" cy="152400"/>
          </a:xfrm>
          <a:prstGeom prst="rect">
            <a:avLst/>
          </a:prstGeom>
          <a:solidFill>
            <a:srgbClr val="15477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Content Placeholder 2"/>
          <p:cNvSpPr>
            <a:spLocks noGrp="1"/>
          </p:cNvSpPr>
          <p:nvPr>
            <p:ph idx="1"/>
          </p:nvPr>
        </p:nvSpPr>
        <p:spPr>
          <a:xfrm>
            <a:off x="3810000" y="2133600"/>
            <a:ext cx="5334000" cy="3505199"/>
          </a:xfrm>
        </p:spPr>
        <p:txBody>
          <a:bodyPr>
            <a:noAutofit/>
          </a:bodyPr>
          <a:lstStyle/>
          <a:p>
            <a:pPr>
              <a:lnSpc>
                <a:spcPct val="90000"/>
              </a:lnSpc>
              <a:spcBef>
                <a:spcPts val="0"/>
              </a:spcBef>
              <a:buFont typeface="Wingdings" pitchFamily="2" charset="2"/>
              <a:buChar char="§"/>
            </a:pPr>
            <a:r>
              <a:rPr lang="en-US" sz="2800" b="1" dirty="0" smtClean="0">
                <a:solidFill>
                  <a:srgbClr val="15477B"/>
                </a:solidFill>
              </a:rPr>
              <a:t>Permanence</a:t>
            </a:r>
          </a:p>
          <a:p>
            <a:pPr lvl="1">
              <a:lnSpc>
                <a:spcPct val="90000"/>
              </a:lnSpc>
              <a:spcBef>
                <a:spcPts val="0"/>
              </a:spcBef>
              <a:buFont typeface="Wingdings" pitchFamily="2" charset="2"/>
              <a:buChar char="§"/>
            </a:pPr>
            <a:r>
              <a:rPr lang="en-US" sz="2000" i="1" dirty="0" smtClean="0">
                <a:solidFill>
                  <a:srgbClr val="15477B"/>
                </a:solidFill>
              </a:rPr>
              <a:t>Events are temporary versus permanent</a:t>
            </a:r>
          </a:p>
          <a:p>
            <a:pPr lvl="1">
              <a:lnSpc>
                <a:spcPct val="90000"/>
              </a:lnSpc>
              <a:spcBef>
                <a:spcPts val="0"/>
              </a:spcBef>
              <a:buFont typeface="Wingdings" pitchFamily="2" charset="2"/>
              <a:buChar char="§"/>
            </a:pPr>
            <a:r>
              <a:rPr lang="en-US" sz="2000" i="1" dirty="0" smtClean="0">
                <a:solidFill>
                  <a:srgbClr val="15477B"/>
                </a:solidFill>
              </a:rPr>
              <a:t>Time is based on always or never</a:t>
            </a:r>
            <a:r>
              <a:rPr lang="en-US" sz="2000" dirty="0" smtClean="0">
                <a:solidFill>
                  <a:srgbClr val="15477B"/>
                </a:solidFill>
              </a:rPr>
              <a:t/>
            </a:r>
            <a:br>
              <a:rPr lang="en-US" sz="2000" dirty="0" smtClean="0">
                <a:solidFill>
                  <a:srgbClr val="15477B"/>
                </a:solidFill>
              </a:rPr>
            </a:br>
            <a:endParaRPr lang="en-US" sz="1600" b="1" dirty="0" smtClean="0">
              <a:solidFill>
                <a:srgbClr val="15477B"/>
              </a:solidFill>
            </a:endParaRPr>
          </a:p>
          <a:p>
            <a:pPr>
              <a:lnSpc>
                <a:spcPct val="90000"/>
              </a:lnSpc>
              <a:spcBef>
                <a:spcPts val="0"/>
              </a:spcBef>
              <a:buFont typeface="Wingdings" pitchFamily="2" charset="2"/>
              <a:buChar char="§"/>
            </a:pPr>
            <a:r>
              <a:rPr lang="en-US" sz="2800" b="1" dirty="0" smtClean="0">
                <a:solidFill>
                  <a:srgbClr val="15477B"/>
                </a:solidFill>
              </a:rPr>
              <a:t>Pervasiveness</a:t>
            </a:r>
          </a:p>
          <a:p>
            <a:pPr lvl="1">
              <a:lnSpc>
                <a:spcPct val="90000"/>
              </a:lnSpc>
              <a:spcBef>
                <a:spcPts val="0"/>
              </a:spcBef>
              <a:buFont typeface="Wingdings" pitchFamily="2" charset="2"/>
              <a:buChar char="§"/>
            </a:pPr>
            <a:r>
              <a:rPr lang="en-US" sz="2000" i="1" dirty="0" smtClean="0">
                <a:solidFill>
                  <a:srgbClr val="15477B"/>
                </a:solidFill>
              </a:rPr>
              <a:t>Specific versus universal</a:t>
            </a:r>
          </a:p>
          <a:p>
            <a:pPr lvl="1">
              <a:lnSpc>
                <a:spcPct val="90000"/>
              </a:lnSpc>
              <a:spcBef>
                <a:spcPts val="0"/>
              </a:spcBef>
              <a:buFont typeface="Wingdings" pitchFamily="2" charset="2"/>
              <a:buChar char="§"/>
            </a:pPr>
            <a:r>
              <a:rPr lang="en-US" sz="2000" i="1" dirty="0" smtClean="0">
                <a:solidFill>
                  <a:srgbClr val="15477B"/>
                </a:solidFill>
              </a:rPr>
              <a:t>Events lead to everything or specifics </a:t>
            </a:r>
            <a:br>
              <a:rPr lang="en-US" sz="2000" i="1" dirty="0" smtClean="0">
                <a:solidFill>
                  <a:srgbClr val="15477B"/>
                </a:solidFill>
              </a:rPr>
            </a:br>
            <a:endParaRPr lang="en-US" sz="1600" b="1" dirty="0" smtClean="0">
              <a:solidFill>
                <a:srgbClr val="15477B"/>
              </a:solidFill>
            </a:endParaRPr>
          </a:p>
          <a:p>
            <a:pPr>
              <a:lnSpc>
                <a:spcPct val="90000"/>
              </a:lnSpc>
              <a:spcBef>
                <a:spcPts val="0"/>
              </a:spcBef>
              <a:buFont typeface="Wingdings" pitchFamily="2" charset="2"/>
              <a:buChar char="§"/>
            </a:pPr>
            <a:r>
              <a:rPr lang="en-US" sz="2800" b="1" dirty="0" smtClean="0">
                <a:solidFill>
                  <a:srgbClr val="15477B"/>
                </a:solidFill>
              </a:rPr>
              <a:t>Personalization</a:t>
            </a:r>
          </a:p>
          <a:p>
            <a:pPr lvl="1">
              <a:lnSpc>
                <a:spcPct val="90000"/>
              </a:lnSpc>
              <a:spcBef>
                <a:spcPts val="0"/>
              </a:spcBef>
              <a:buFont typeface="Wingdings" pitchFamily="2" charset="2"/>
              <a:buChar char="§"/>
            </a:pPr>
            <a:r>
              <a:rPr lang="en-US" sz="2000" i="1" dirty="0" smtClean="0">
                <a:solidFill>
                  <a:srgbClr val="15477B"/>
                </a:solidFill>
              </a:rPr>
              <a:t>Internal versus external</a:t>
            </a:r>
          </a:p>
          <a:p>
            <a:pPr lvl="1">
              <a:lnSpc>
                <a:spcPct val="90000"/>
              </a:lnSpc>
              <a:spcBef>
                <a:spcPts val="0"/>
              </a:spcBef>
              <a:buFont typeface="Wingdings" pitchFamily="2" charset="2"/>
              <a:buChar char="§"/>
            </a:pPr>
            <a:r>
              <a:rPr lang="en-US" sz="2000" i="1" dirty="0" smtClean="0">
                <a:solidFill>
                  <a:srgbClr val="15477B"/>
                </a:solidFill>
              </a:rPr>
              <a:t>Blame ourselves or circumstances</a:t>
            </a:r>
          </a:p>
        </p:txBody>
      </p:sp>
      <p:sp>
        <p:nvSpPr>
          <p:cNvPr id="11" name="TextBox 10"/>
          <p:cNvSpPr txBox="1"/>
          <p:nvPr/>
        </p:nvSpPr>
        <p:spPr>
          <a:xfrm>
            <a:off x="498143" y="76200"/>
            <a:ext cx="8147715" cy="656590"/>
          </a:xfrm>
          <a:prstGeom prst="rect">
            <a:avLst/>
          </a:prstGeom>
          <a:noFill/>
        </p:spPr>
        <p:txBody>
          <a:bodyPr wrap="square">
            <a:spAutoFit/>
          </a:bodyPr>
          <a:lstStyle/>
          <a:p>
            <a:pPr algn="ctr">
              <a:lnSpc>
                <a:spcPts val="4400"/>
              </a:lnSpc>
              <a:defRPr/>
            </a:pPr>
            <a:r>
              <a:rPr lang="en-US" sz="4800" b="1" cap="small" dirty="0" smtClean="0">
                <a:solidFill>
                  <a:schemeClr val="bg1"/>
                </a:solidFill>
              </a:rPr>
              <a:t>3 P’s of Explanatory Style</a:t>
            </a:r>
            <a:endParaRPr lang="en-US" sz="4800" b="1" cap="small" dirty="0">
              <a:solidFill>
                <a:schemeClr val="bg1"/>
              </a:solidFill>
            </a:endParaRPr>
          </a:p>
        </p:txBody>
      </p:sp>
      <p:pic>
        <p:nvPicPr>
          <p:cNvPr id="8" name="Picture 7" descr="green phone.png"/>
          <p:cNvPicPr>
            <a:picLocks noChangeAspect="1"/>
          </p:cNvPicPr>
          <p:nvPr/>
        </p:nvPicPr>
        <p:blipFill>
          <a:blip cstate="print"/>
          <a:srcRect l="7692"/>
          <a:stretch>
            <a:fillRect/>
          </a:stretch>
        </p:blipFill>
        <p:spPr>
          <a:xfrm>
            <a:off x="0" y="1719942"/>
            <a:ext cx="3657600" cy="4528458"/>
          </a:xfrm>
          <a:prstGeom prst="rect">
            <a:avLst/>
          </a:prstGeom>
        </p:spPr>
      </p:pic>
    </p:spTree>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S:\Marketing Material\Pictures\Other\Chalkboard.jpg"/>
          <p:cNvPicPr>
            <a:picLocks noChangeAspect="1" noChangeArrowheads="1"/>
          </p:cNvPicPr>
          <p:nvPr/>
        </p:nvPicPr>
        <p:blipFill>
          <a:blip r:embed="rId3" cstate="print"/>
          <a:srcRect t="1265" r="10108" b="-1"/>
          <a:stretch>
            <a:fillRect/>
          </a:stretch>
        </p:blipFill>
        <p:spPr bwMode="auto">
          <a:xfrm>
            <a:off x="0" y="914400"/>
            <a:ext cx="9144000" cy="5943600"/>
          </a:xfrm>
          <a:prstGeom prst="rect">
            <a:avLst/>
          </a:prstGeom>
          <a:noFill/>
        </p:spPr>
      </p:pic>
      <p:sp>
        <p:nvSpPr>
          <p:cNvPr id="10" name="Rectangle 9"/>
          <p:cNvSpPr/>
          <p:nvPr/>
        </p:nvSpPr>
        <p:spPr>
          <a:xfrm>
            <a:off x="0" y="-1"/>
            <a:ext cx="9144000" cy="783772"/>
          </a:xfrm>
          <a:prstGeom prst="rect">
            <a:avLst/>
          </a:prstGeom>
          <a:solidFill>
            <a:srgbClr val="15477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0" y="863930"/>
            <a:ext cx="9144000" cy="152400"/>
          </a:xfrm>
          <a:prstGeom prst="rect">
            <a:avLst/>
          </a:prstGeom>
          <a:solidFill>
            <a:srgbClr val="15477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27" name="Rectangle 3"/>
          <p:cNvSpPr>
            <a:spLocks noGrp="1" noChangeArrowheads="1"/>
          </p:cNvSpPr>
          <p:nvPr>
            <p:ph type="subTitle" idx="1"/>
          </p:nvPr>
        </p:nvSpPr>
        <p:spPr>
          <a:xfrm>
            <a:off x="533400" y="2057400"/>
            <a:ext cx="8229600" cy="1143000"/>
          </a:xfrm>
        </p:spPr>
        <p:txBody>
          <a:bodyPr>
            <a:noAutofit/>
          </a:bodyPr>
          <a:lstStyle/>
          <a:p>
            <a:pPr marL="514350" indent="-514350" algn="l"/>
            <a:r>
              <a:rPr lang="en-US" b="1" dirty="0" smtClean="0">
                <a:solidFill>
                  <a:schemeClr val="bg1"/>
                </a:solidFill>
                <a:effectLst/>
                <a:latin typeface="Bradley Hand ITC" pitchFamily="66" charset="0"/>
              </a:rPr>
              <a:t>Knowing your ABCs </a:t>
            </a:r>
          </a:p>
          <a:p>
            <a:pPr marL="514350" indent="-514350" algn="l"/>
            <a:r>
              <a:rPr lang="en-US" b="1" dirty="0" smtClean="0">
                <a:solidFill>
                  <a:schemeClr val="bg1"/>
                </a:solidFill>
                <a:effectLst/>
                <a:latin typeface="Bradley Hand ITC" pitchFamily="66" charset="0"/>
              </a:rPr>
              <a:t>                and other positive mental handrails.</a:t>
            </a:r>
          </a:p>
        </p:txBody>
      </p:sp>
      <p:sp>
        <p:nvSpPr>
          <p:cNvPr id="9" name="TextBox 8"/>
          <p:cNvSpPr txBox="1"/>
          <p:nvPr/>
        </p:nvSpPr>
        <p:spPr>
          <a:xfrm>
            <a:off x="533400" y="83994"/>
            <a:ext cx="8147715" cy="678006"/>
          </a:xfrm>
          <a:prstGeom prst="rect">
            <a:avLst/>
          </a:prstGeom>
          <a:noFill/>
        </p:spPr>
        <p:txBody>
          <a:bodyPr wrap="square">
            <a:spAutoFit/>
          </a:bodyPr>
          <a:lstStyle/>
          <a:p>
            <a:pPr algn="ctr" fontAlgn="auto">
              <a:lnSpc>
                <a:spcPts val="4400"/>
              </a:lnSpc>
              <a:spcAft>
                <a:spcPts val="0"/>
              </a:spcAft>
              <a:defRPr/>
            </a:pPr>
            <a:r>
              <a:rPr lang="en-US" sz="4400" b="1" cap="small" dirty="0" smtClean="0">
                <a:solidFill>
                  <a:schemeClr val="bg1"/>
                </a:solidFill>
              </a:rPr>
              <a:t>Rational Problem Solving</a:t>
            </a:r>
            <a:endParaRPr lang="en-US" sz="4400" b="1" cap="small" dirty="0">
              <a:solidFill>
                <a:schemeClr val="bg1"/>
              </a:solidFill>
            </a:endParaRPr>
          </a:p>
        </p:txBody>
      </p:sp>
      <p:sp>
        <p:nvSpPr>
          <p:cNvPr id="11" name="TextBox 10"/>
          <p:cNvSpPr txBox="1"/>
          <p:nvPr/>
        </p:nvSpPr>
        <p:spPr>
          <a:xfrm>
            <a:off x="2209800" y="3505200"/>
            <a:ext cx="6477000" cy="3022366"/>
          </a:xfrm>
          <a:prstGeom prst="rect">
            <a:avLst/>
          </a:prstGeom>
          <a:noFill/>
          <a:effectLst/>
        </p:spPr>
        <p:txBody>
          <a:bodyPr wrap="square" rtlCol="0">
            <a:spAutoFit/>
          </a:bodyPr>
          <a:lstStyle/>
          <a:p>
            <a:pPr marL="457200" lvl="2" indent="-457200">
              <a:spcBef>
                <a:spcPct val="20000"/>
              </a:spcBef>
              <a:buFont typeface="+mj-lt"/>
              <a:buAutoNum type="alphaUcPeriod"/>
            </a:pPr>
            <a:r>
              <a:rPr lang="en-US" sz="2800" b="1" dirty="0" smtClean="0">
                <a:solidFill>
                  <a:schemeClr val="bg1"/>
                </a:solidFill>
                <a:effectLst/>
                <a:latin typeface="Bradley Hand ITC" pitchFamily="66" charset="0"/>
              </a:rPr>
              <a:t>Activating Event</a:t>
            </a:r>
          </a:p>
          <a:p>
            <a:pPr marL="457200" lvl="2" indent="-457200">
              <a:spcBef>
                <a:spcPct val="20000"/>
              </a:spcBef>
              <a:buFont typeface="+mj-lt"/>
              <a:buAutoNum type="alphaUcPeriod"/>
            </a:pPr>
            <a:r>
              <a:rPr lang="en-US" sz="2800" b="1" dirty="0" smtClean="0">
                <a:solidFill>
                  <a:schemeClr val="bg1"/>
                </a:solidFill>
                <a:effectLst/>
                <a:latin typeface="Bradley Hand ITC" pitchFamily="66" charset="0"/>
              </a:rPr>
              <a:t>Belief or Expectation</a:t>
            </a:r>
          </a:p>
          <a:p>
            <a:pPr marL="457200" lvl="2" indent="-457200">
              <a:spcBef>
                <a:spcPct val="20000"/>
              </a:spcBef>
              <a:buFont typeface="+mj-lt"/>
              <a:buAutoNum type="alphaUcPeriod"/>
            </a:pPr>
            <a:r>
              <a:rPr lang="en-US" sz="2800" b="1" dirty="0" smtClean="0">
                <a:solidFill>
                  <a:schemeClr val="bg1"/>
                </a:solidFill>
                <a:effectLst/>
                <a:latin typeface="Bradley Hand ITC" pitchFamily="66" charset="0"/>
              </a:rPr>
              <a:t>Consequence or Emotional Response</a:t>
            </a:r>
          </a:p>
          <a:p>
            <a:pPr marL="457200" lvl="2" indent="-457200">
              <a:spcBef>
                <a:spcPct val="20000"/>
              </a:spcBef>
              <a:buFont typeface="+mj-lt"/>
              <a:buAutoNum type="alphaUcPeriod"/>
            </a:pPr>
            <a:r>
              <a:rPr lang="en-US" sz="2800" b="1" dirty="0" smtClean="0">
                <a:solidFill>
                  <a:schemeClr val="bg1"/>
                </a:solidFill>
                <a:effectLst/>
                <a:latin typeface="Bradley Hand ITC" pitchFamily="66" charset="0"/>
              </a:rPr>
              <a:t>Dispute</a:t>
            </a:r>
          </a:p>
          <a:p>
            <a:pPr marL="457200" lvl="2" indent="-457200">
              <a:spcBef>
                <a:spcPct val="20000"/>
              </a:spcBef>
              <a:buFont typeface="+mj-lt"/>
              <a:buAutoNum type="alphaUcPeriod"/>
            </a:pPr>
            <a:r>
              <a:rPr lang="en-US" sz="2800" b="1" dirty="0" smtClean="0">
                <a:solidFill>
                  <a:schemeClr val="bg1"/>
                </a:solidFill>
                <a:effectLst/>
                <a:latin typeface="Bradley Hand ITC" pitchFamily="66" charset="0"/>
              </a:rPr>
              <a:t>Effect</a:t>
            </a:r>
          </a:p>
          <a:p>
            <a:pPr marL="342900" indent="-342900">
              <a:buFont typeface="+mj-lt"/>
              <a:buAutoNum type="alphaUcPeriod"/>
            </a:pPr>
            <a:endParaRPr lang="en-US" sz="2800" dirty="0">
              <a:solidFill>
                <a:schemeClr val="bg1"/>
              </a:solidFill>
              <a:latin typeface="Bradley Hand ITC" pitchFamily="66" charset="0"/>
            </a:endParaRPr>
          </a:p>
        </p:txBody>
      </p:sp>
    </p:spTree>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womenMeditation.jpg"/>
          <p:cNvPicPr>
            <a:picLocks noChangeAspect="1"/>
          </p:cNvPicPr>
          <p:nvPr/>
        </p:nvPicPr>
        <p:blipFill>
          <a:blip r:embed="rId3" cstate="print"/>
          <a:srcRect t="3364"/>
          <a:stretch>
            <a:fillRect/>
          </a:stretch>
        </p:blipFill>
        <p:spPr>
          <a:xfrm>
            <a:off x="0" y="990600"/>
            <a:ext cx="9144000" cy="5867400"/>
          </a:xfrm>
          <a:prstGeom prst="rect">
            <a:avLst/>
          </a:prstGeom>
        </p:spPr>
      </p:pic>
      <p:sp>
        <p:nvSpPr>
          <p:cNvPr id="8" name="Rectangle 7"/>
          <p:cNvSpPr/>
          <p:nvPr/>
        </p:nvSpPr>
        <p:spPr>
          <a:xfrm>
            <a:off x="0" y="-1"/>
            <a:ext cx="9144000" cy="783772"/>
          </a:xfrm>
          <a:prstGeom prst="rect">
            <a:avLst/>
          </a:prstGeom>
          <a:solidFill>
            <a:srgbClr val="15477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8"/>
          <p:cNvSpPr/>
          <p:nvPr/>
        </p:nvSpPr>
        <p:spPr>
          <a:xfrm>
            <a:off x="0" y="863930"/>
            <a:ext cx="9144000" cy="152400"/>
          </a:xfrm>
          <a:prstGeom prst="rect">
            <a:avLst/>
          </a:prstGeom>
          <a:solidFill>
            <a:srgbClr val="15477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TextBox 10"/>
          <p:cNvSpPr txBox="1"/>
          <p:nvPr/>
        </p:nvSpPr>
        <p:spPr>
          <a:xfrm>
            <a:off x="0" y="97523"/>
            <a:ext cx="9144000" cy="664477"/>
          </a:xfrm>
          <a:prstGeom prst="rect">
            <a:avLst/>
          </a:prstGeom>
          <a:noFill/>
        </p:spPr>
        <p:txBody>
          <a:bodyPr wrap="square">
            <a:spAutoFit/>
          </a:bodyPr>
          <a:lstStyle/>
          <a:p>
            <a:pPr algn="ctr" fontAlgn="auto">
              <a:lnSpc>
                <a:spcPts val="4400"/>
              </a:lnSpc>
              <a:spcAft>
                <a:spcPts val="0"/>
              </a:spcAft>
              <a:defRPr/>
            </a:pPr>
            <a:r>
              <a:rPr lang="en-US" sz="4400" b="1" cap="small" dirty="0" smtClean="0">
                <a:solidFill>
                  <a:schemeClr val="bg1"/>
                </a:solidFill>
              </a:rPr>
              <a:t>Breathing and Centering</a:t>
            </a:r>
            <a:endParaRPr lang="en-US" sz="4400" b="1" cap="small" dirty="0">
              <a:solidFill>
                <a:schemeClr val="bg1"/>
              </a:solidFill>
            </a:endParaRPr>
          </a:p>
        </p:txBody>
      </p:sp>
    </p:spTree>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anges.jpg"/>
          <p:cNvPicPr>
            <a:picLocks noChangeAspect="1"/>
          </p:cNvPicPr>
          <p:nvPr/>
        </p:nvPicPr>
        <p:blipFill>
          <a:blip r:embed="rId2" cstate="print"/>
          <a:srcRect l="40649" t="33333" r="1915" b="41"/>
          <a:stretch>
            <a:fillRect/>
          </a:stretch>
        </p:blipFill>
        <p:spPr>
          <a:xfrm>
            <a:off x="0" y="0"/>
            <a:ext cx="9144000" cy="6858000"/>
          </a:xfrm>
          <a:prstGeom prst="rect">
            <a:avLst/>
          </a:prstGeom>
        </p:spPr>
      </p:pic>
    </p:spTree>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
            <a:ext cx="9144000" cy="783772"/>
          </a:xfrm>
          <a:prstGeom prst="rect">
            <a:avLst/>
          </a:prstGeom>
          <a:solidFill>
            <a:srgbClr val="15477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8"/>
          <p:cNvSpPr/>
          <p:nvPr/>
        </p:nvSpPr>
        <p:spPr>
          <a:xfrm>
            <a:off x="0" y="863930"/>
            <a:ext cx="9144000" cy="152400"/>
          </a:xfrm>
          <a:prstGeom prst="rect">
            <a:avLst/>
          </a:prstGeom>
          <a:solidFill>
            <a:srgbClr val="15477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0722" name="Picture 8" descr="S:\Marketing Material\Pictures\New (Unsorted)\Stones-in-water.jpg"/>
          <p:cNvPicPr>
            <a:picLocks noChangeAspect="1" noChangeArrowheads="1"/>
          </p:cNvPicPr>
          <p:nvPr/>
        </p:nvPicPr>
        <p:blipFill>
          <a:blip r:embed="rId3" cstate="print"/>
          <a:srcRect t="24445"/>
          <a:stretch>
            <a:fillRect/>
          </a:stretch>
        </p:blipFill>
        <p:spPr bwMode="auto">
          <a:xfrm>
            <a:off x="0" y="990600"/>
            <a:ext cx="9144000" cy="5867400"/>
          </a:xfrm>
          <a:prstGeom prst="rect">
            <a:avLst/>
          </a:prstGeom>
          <a:noFill/>
          <a:ln w="9525">
            <a:noFill/>
            <a:miter lim="800000"/>
            <a:headEnd/>
            <a:tailEnd/>
          </a:ln>
        </p:spPr>
      </p:pic>
      <p:sp>
        <p:nvSpPr>
          <p:cNvPr id="8" name="Rectangle 7"/>
          <p:cNvSpPr/>
          <p:nvPr/>
        </p:nvSpPr>
        <p:spPr>
          <a:xfrm>
            <a:off x="381000" y="0"/>
            <a:ext cx="8382000"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cap="small" dirty="0">
                <a:solidFill>
                  <a:schemeClr val="bg1"/>
                </a:solidFill>
              </a:rPr>
              <a:t>Support</a:t>
            </a:r>
          </a:p>
        </p:txBody>
      </p:sp>
      <p:pic>
        <p:nvPicPr>
          <p:cNvPr id="10" name="Picture 5"/>
          <p:cNvPicPr>
            <a:picLocks noChangeAspect="1" noChangeArrowheads="1"/>
          </p:cNvPicPr>
          <p:nvPr/>
        </p:nvPicPr>
        <p:blipFill>
          <a:blip r:embed="rId4" cstate="print"/>
          <a:srcRect/>
          <a:stretch>
            <a:fillRect/>
          </a:stretch>
        </p:blipFill>
        <p:spPr bwMode="auto">
          <a:xfrm>
            <a:off x="504825" y="2247900"/>
            <a:ext cx="8134350" cy="23622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Woman on mountain.jpg"/>
          <p:cNvPicPr>
            <a:picLocks noChangeAspect="1"/>
          </p:cNvPicPr>
          <p:nvPr/>
        </p:nvPicPr>
        <p:blipFill>
          <a:blip r:embed="rId3" cstate="print"/>
          <a:srcRect t="1" r="1956" b="5075"/>
          <a:stretch>
            <a:fillRect/>
          </a:stretch>
        </p:blipFill>
        <p:spPr>
          <a:xfrm>
            <a:off x="-1" y="990600"/>
            <a:ext cx="9144001" cy="5867400"/>
          </a:xfrm>
          <a:prstGeom prst="rect">
            <a:avLst/>
          </a:prstGeom>
        </p:spPr>
      </p:pic>
      <p:sp>
        <p:nvSpPr>
          <p:cNvPr id="7" name="Rectangle 6"/>
          <p:cNvSpPr/>
          <p:nvPr/>
        </p:nvSpPr>
        <p:spPr>
          <a:xfrm>
            <a:off x="0" y="-1"/>
            <a:ext cx="9144000" cy="783772"/>
          </a:xfrm>
          <a:prstGeom prst="rect">
            <a:avLst/>
          </a:prstGeom>
          <a:solidFill>
            <a:srgbClr val="15477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Rectangle 11"/>
          <p:cNvSpPr/>
          <p:nvPr/>
        </p:nvSpPr>
        <p:spPr>
          <a:xfrm>
            <a:off x="0" y="863930"/>
            <a:ext cx="9144000" cy="152400"/>
          </a:xfrm>
          <a:prstGeom prst="rect">
            <a:avLst/>
          </a:prstGeom>
          <a:solidFill>
            <a:srgbClr val="15477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TextBox 10"/>
          <p:cNvSpPr txBox="1"/>
          <p:nvPr/>
        </p:nvSpPr>
        <p:spPr>
          <a:xfrm>
            <a:off x="0" y="105410"/>
            <a:ext cx="9144000" cy="656590"/>
          </a:xfrm>
          <a:prstGeom prst="rect">
            <a:avLst/>
          </a:prstGeom>
          <a:noFill/>
        </p:spPr>
        <p:txBody>
          <a:bodyPr wrap="square">
            <a:spAutoFit/>
          </a:bodyPr>
          <a:lstStyle/>
          <a:p>
            <a:pPr algn="ctr" fontAlgn="auto">
              <a:lnSpc>
                <a:spcPts val="4400"/>
              </a:lnSpc>
              <a:spcAft>
                <a:spcPts val="0"/>
              </a:spcAft>
              <a:defRPr/>
            </a:pPr>
            <a:r>
              <a:rPr lang="en-US" sz="4400" b="1" cap="small" dirty="0" smtClean="0">
                <a:solidFill>
                  <a:schemeClr val="bg1"/>
                </a:solidFill>
              </a:rPr>
              <a:t>Sense of Mission</a:t>
            </a:r>
            <a:endParaRPr lang="en-US" sz="4400" b="1" cap="small" dirty="0">
              <a:solidFill>
                <a:schemeClr val="bg1"/>
              </a:solidFill>
            </a:endParaRPr>
          </a:p>
        </p:txBody>
      </p:sp>
    </p:spTree>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
            <a:ext cx="9144000" cy="783772"/>
          </a:xfrm>
          <a:prstGeom prst="rect">
            <a:avLst/>
          </a:prstGeom>
          <a:solidFill>
            <a:srgbClr val="15477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8"/>
          <p:cNvSpPr/>
          <p:nvPr/>
        </p:nvSpPr>
        <p:spPr>
          <a:xfrm>
            <a:off x="0" y="863930"/>
            <a:ext cx="9144000" cy="152400"/>
          </a:xfrm>
          <a:prstGeom prst="rect">
            <a:avLst/>
          </a:prstGeom>
          <a:solidFill>
            <a:srgbClr val="15477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9938" name="Picture 8" descr="S:\Marketing Material\Pictures\New (Unsorted)\Stones-in-water.jpg"/>
          <p:cNvPicPr>
            <a:picLocks noChangeAspect="1" noChangeArrowheads="1"/>
          </p:cNvPicPr>
          <p:nvPr/>
        </p:nvPicPr>
        <p:blipFill>
          <a:blip r:embed="rId3" cstate="print"/>
          <a:srcRect t="24445"/>
          <a:stretch>
            <a:fillRect/>
          </a:stretch>
        </p:blipFill>
        <p:spPr bwMode="auto">
          <a:xfrm>
            <a:off x="0" y="990600"/>
            <a:ext cx="9144000" cy="5867400"/>
          </a:xfrm>
          <a:prstGeom prst="rect">
            <a:avLst/>
          </a:prstGeom>
          <a:noFill/>
          <a:ln w="9525">
            <a:noFill/>
            <a:miter lim="800000"/>
            <a:headEnd/>
            <a:tailEnd/>
          </a:ln>
        </p:spPr>
      </p:pic>
      <p:sp>
        <p:nvSpPr>
          <p:cNvPr id="8" name="Rectangle 7"/>
          <p:cNvSpPr/>
          <p:nvPr/>
        </p:nvSpPr>
        <p:spPr>
          <a:xfrm>
            <a:off x="381000" y="0"/>
            <a:ext cx="8382000"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400" b="1" cap="small" dirty="0">
                <a:solidFill>
                  <a:schemeClr val="bg1"/>
                </a:solidFill>
              </a:rPr>
              <a:t>What is Your Commitment?</a:t>
            </a:r>
          </a:p>
        </p:txBody>
      </p:sp>
      <p:pic>
        <p:nvPicPr>
          <p:cNvPr id="35847" name="Picture 2" descr="C:\Documents and Settings\mkent\My Documents\My Pictures\everest vision.jpg"/>
          <p:cNvPicPr>
            <a:picLocks noChangeAspect="1" noChangeArrowheads="1"/>
          </p:cNvPicPr>
          <p:nvPr/>
        </p:nvPicPr>
        <p:blipFill>
          <a:blip r:embed="rId4" cstate="print"/>
          <a:srcRect/>
          <a:stretch>
            <a:fillRect/>
          </a:stretch>
        </p:blipFill>
        <p:spPr bwMode="auto">
          <a:xfrm>
            <a:off x="762000" y="2324100"/>
            <a:ext cx="7620000" cy="22098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question marks.jpg"/>
          <p:cNvPicPr>
            <a:picLocks noChangeAspect="1"/>
          </p:cNvPicPr>
          <p:nvPr/>
        </p:nvPicPr>
        <p:blipFill>
          <a:blip r:embed="rId3" cstate="print"/>
          <a:srcRect t="17515"/>
          <a:stretch>
            <a:fillRect/>
          </a:stretch>
        </p:blipFill>
        <p:spPr>
          <a:xfrm>
            <a:off x="0" y="762000"/>
            <a:ext cx="9144000" cy="5023815"/>
          </a:xfrm>
          <a:prstGeom prst="rect">
            <a:avLst/>
          </a:prstGeom>
        </p:spPr>
      </p:pic>
      <p:sp>
        <p:nvSpPr>
          <p:cNvPr id="6" name="Rectangle 5"/>
          <p:cNvSpPr/>
          <p:nvPr/>
        </p:nvSpPr>
        <p:spPr>
          <a:xfrm>
            <a:off x="0" y="5181600"/>
            <a:ext cx="9144000" cy="1676400"/>
          </a:xfrm>
          <a:prstGeom prst="rect">
            <a:avLst/>
          </a:prstGeom>
          <a:solidFill>
            <a:srgbClr val="1547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558227" y="5715000"/>
            <a:ext cx="6027547" cy="830997"/>
          </a:xfrm>
          <a:prstGeom prst="rect">
            <a:avLst/>
          </a:prstGeom>
          <a:noFill/>
        </p:spPr>
        <p:txBody>
          <a:bodyPr wrap="square" rtlCol="0">
            <a:spAutoFit/>
          </a:bodyPr>
          <a:lstStyle/>
          <a:p>
            <a:pPr algn="ctr"/>
            <a:r>
              <a:rPr lang="en-US" sz="2400" b="1" dirty="0" smtClean="0">
                <a:solidFill>
                  <a:schemeClr val="bg1"/>
                </a:solidFill>
                <a:latin typeface="Calibri" pitchFamily="34" charset="0"/>
              </a:rPr>
              <a:t>Patrick Hiester, BizPsych</a:t>
            </a:r>
          </a:p>
          <a:p>
            <a:pPr algn="ctr"/>
            <a:r>
              <a:rPr lang="en-US" sz="2400" dirty="0" smtClean="0">
                <a:solidFill>
                  <a:schemeClr val="bg1"/>
                </a:solidFill>
                <a:latin typeface="Calibri" pitchFamily="34" charset="0"/>
              </a:rPr>
              <a:t>www.BizPsych.com</a:t>
            </a:r>
          </a:p>
        </p:txBody>
      </p:sp>
      <p:pic>
        <p:nvPicPr>
          <p:cNvPr id="7" name="Picture 6" descr="BizPsych Logo.jpg"/>
          <p:cNvPicPr>
            <a:picLocks noChangeAspect="1"/>
          </p:cNvPicPr>
          <p:nvPr/>
        </p:nvPicPr>
        <p:blipFill>
          <a:blip r:embed="rId4" cstate="print"/>
          <a:stretch>
            <a:fillRect/>
          </a:stretch>
        </p:blipFill>
        <p:spPr>
          <a:xfrm>
            <a:off x="3054350" y="4267200"/>
            <a:ext cx="3035300" cy="1371600"/>
          </a:xfrm>
          <a:prstGeom prst="rect">
            <a:avLst/>
          </a:prstGeom>
        </p:spPr>
      </p:pic>
      <p:sp>
        <p:nvSpPr>
          <p:cNvPr id="8" name="Rectangle 7"/>
          <p:cNvSpPr/>
          <p:nvPr/>
        </p:nvSpPr>
        <p:spPr>
          <a:xfrm>
            <a:off x="0" y="0"/>
            <a:ext cx="9144000" cy="609600"/>
          </a:xfrm>
          <a:prstGeom prst="rect">
            <a:avLst/>
          </a:prstGeom>
          <a:solidFill>
            <a:srgbClr val="15477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8"/>
          <p:cNvSpPr/>
          <p:nvPr/>
        </p:nvSpPr>
        <p:spPr>
          <a:xfrm>
            <a:off x="0" y="685800"/>
            <a:ext cx="9144000" cy="152400"/>
          </a:xfrm>
          <a:prstGeom prst="rect">
            <a:avLst/>
          </a:prstGeom>
          <a:solidFill>
            <a:srgbClr val="15477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news.uic.edu/files/2013/03/20130221_153109-1.jpg"/>
          <p:cNvPicPr>
            <a:picLocks noChangeAspect="1" noChangeArrowheads="1"/>
          </p:cNvPicPr>
          <p:nvPr/>
        </p:nvPicPr>
        <p:blipFill>
          <a:blip r:embed="rId3" cstate="print"/>
          <a:srcRect b="16919"/>
          <a:stretch>
            <a:fillRect/>
          </a:stretch>
        </p:blipFill>
        <p:spPr bwMode="auto">
          <a:xfrm>
            <a:off x="0" y="914400"/>
            <a:ext cx="9144000" cy="5943600"/>
          </a:xfrm>
          <a:prstGeom prst="rect">
            <a:avLst/>
          </a:prstGeom>
          <a:noFill/>
        </p:spPr>
      </p:pic>
      <p:sp>
        <p:nvSpPr>
          <p:cNvPr id="6" name="Rectangle 5"/>
          <p:cNvSpPr/>
          <p:nvPr/>
        </p:nvSpPr>
        <p:spPr>
          <a:xfrm>
            <a:off x="0" y="-1"/>
            <a:ext cx="9144000" cy="783772"/>
          </a:xfrm>
          <a:prstGeom prst="rect">
            <a:avLst/>
          </a:prstGeom>
          <a:solidFill>
            <a:srgbClr val="15477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6"/>
          <p:cNvSpPr/>
          <p:nvPr/>
        </p:nvSpPr>
        <p:spPr>
          <a:xfrm>
            <a:off x="0" y="863930"/>
            <a:ext cx="9144000" cy="152400"/>
          </a:xfrm>
          <a:prstGeom prst="rect">
            <a:avLst/>
          </a:prstGeom>
          <a:solidFill>
            <a:srgbClr val="15477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457200" y="0"/>
            <a:ext cx="8229600" cy="762000"/>
          </a:xfrm>
        </p:spPr>
        <p:txBody>
          <a:bodyPr/>
          <a:lstStyle/>
          <a:p>
            <a:r>
              <a:rPr lang="en-US" b="1" cap="small" dirty="0" smtClean="0">
                <a:solidFill>
                  <a:schemeClr val="bg1"/>
                </a:solidFill>
              </a:rPr>
              <a:t>Your Cleft Strong</a:t>
            </a:r>
            <a:endParaRPr lang="en-US" b="1" cap="small" dirty="0">
              <a:solidFill>
                <a:schemeClr val="bg1"/>
              </a:solidFill>
            </a:endParaRPr>
          </a:p>
        </p:txBody>
      </p:sp>
      <p:sp>
        <p:nvSpPr>
          <p:cNvPr id="3" name="Content Placeholder 2"/>
          <p:cNvSpPr>
            <a:spLocks noGrp="1"/>
          </p:cNvSpPr>
          <p:nvPr>
            <p:ph sz="half" idx="1"/>
          </p:nvPr>
        </p:nvSpPr>
        <p:spPr>
          <a:xfrm>
            <a:off x="0" y="1447800"/>
            <a:ext cx="4038600" cy="4525963"/>
          </a:xfrm>
        </p:spPr>
        <p:txBody>
          <a:bodyPr/>
          <a:lstStyle/>
          <a:p>
            <a:pPr algn="ctr">
              <a:buNone/>
            </a:pPr>
            <a:r>
              <a:rPr lang="en-US" dirty="0" smtClean="0">
                <a:solidFill>
                  <a:schemeClr val="bg1"/>
                </a:solidFill>
                <a:effectLst>
                  <a:outerShdw blurRad="38100" dist="38100" dir="2700000" algn="tl">
                    <a:srgbClr val="000000">
                      <a:alpha val="43137"/>
                    </a:srgbClr>
                  </a:outerShdw>
                </a:effectLst>
              </a:rPr>
              <a:t>Adopted</a:t>
            </a:r>
            <a:endParaRPr lang="en-US" dirty="0">
              <a:solidFill>
                <a:schemeClr val="bg1"/>
              </a:solidFill>
              <a:effectLst>
                <a:outerShdw blurRad="38100" dist="38100" dir="2700000" algn="tl">
                  <a:srgbClr val="000000">
                    <a:alpha val="43137"/>
                  </a:srgbClr>
                </a:outerShdw>
              </a:effectLst>
            </a:endParaRPr>
          </a:p>
        </p:txBody>
      </p:sp>
      <p:sp>
        <p:nvSpPr>
          <p:cNvPr id="4" name="Content Placeholder 3"/>
          <p:cNvSpPr>
            <a:spLocks noGrp="1"/>
          </p:cNvSpPr>
          <p:nvPr>
            <p:ph sz="half" idx="2"/>
          </p:nvPr>
        </p:nvSpPr>
        <p:spPr>
          <a:xfrm>
            <a:off x="4953000" y="1447800"/>
            <a:ext cx="4038600" cy="4525963"/>
          </a:xfrm>
        </p:spPr>
        <p:txBody>
          <a:bodyPr/>
          <a:lstStyle/>
          <a:p>
            <a:pPr algn="ctr">
              <a:buNone/>
            </a:pPr>
            <a:r>
              <a:rPr lang="en-US" dirty="0" smtClean="0">
                <a:solidFill>
                  <a:schemeClr val="bg1"/>
                </a:solidFill>
                <a:effectLst>
                  <a:outerShdw blurRad="38100" dist="38100" dir="2700000" algn="tl">
                    <a:srgbClr val="000000">
                      <a:alpha val="43137"/>
                    </a:srgbClr>
                  </a:outerShdw>
                </a:effectLst>
              </a:rPr>
              <a:t>Unexpected</a:t>
            </a:r>
            <a:endParaRPr lang="en-US" dirty="0">
              <a:solidFill>
                <a:schemeClr val="bg1"/>
              </a:solidFill>
              <a:effectLst>
                <a:outerShdw blurRad="38100" dist="38100" dir="2700000" algn="tl">
                  <a:srgbClr val="000000">
                    <a:alpha val="43137"/>
                  </a:srgbClr>
                </a:outerShdw>
              </a:effectLst>
            </a:endParaRPr>
          </a:p>
        </p:txBody>
      </p:sp>
    </p:spTree>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leaf.jpg"/>
          <p:cNvPicPr>
            <a:picLocks noChangeAspect="1"/>
          </p:cNvPicPr>
          <p:nvPr/>
        </p:nvPicPr>
        <p:blipFill>
          <a:blip r:embed="rId3" cstate="print"/>
          <a:stretch>
            <a:fillRect/>
          </a:stretch>
        </p:blipFill>
        <p:spPr>
          <a:xfrm rot="-1680000">
            <a:off x="2728643" y="1759904"/>
            <a:ext cx="2168052" cy="3248247"/>
          </a:xfrm>
          <a:prstGeom prst="rect">
            <a:avLst/>
          </a:prstGeom>
        </p:spPr>
      </p:pic>
      <p:pic>
        <p:nvPicPr>
          <p:cNvPr id="14" name="Picture 13" descr="leaf.jpg"/>
          <p:cNvPicPr>
            <a:picLocks noChangeAspect="1"/>
          </p:cNvPicPr>
          <p:nvPr/>
        </p:nvPicPr>
        <p:blipFill>
          <a:blip r:embed="rId3" cstate="print"/>
          <a:stretch>
            <a:fillRect/>
          </a:stretch>
        </p:blipFill>
        <p:spPr>
          <a:xfrm rot="1920000">
            <a:off x="4520145" y="3875436"/>
            <a:ext cx="1455995" cy="2181419"/>
          </a:xfrm>
          <a:prstGeom prst="rect">
            <a:avLst/>
          </a:prstGeom>
        </p:spPr>
      </p:pic>
      <p:sp>
        <p:nvSpPr>
          <p:cNvPr id="15" name="Rectangle 14"/>
          <p:cNvSpPr/>
          <p:nvPr/>
        </p:nvSpPr>
        <p:spPr>
          <a:xfrm>
            <a:off x="0" y="-1"/>
            <a:ext cx="9144000" cy="783772"/>
          </a:xfrm>
          <a:prstGeom prst="rect">
            <a:avLst/>
          </a:prstGeom>
          <a:solidFill>
            <a:srgbClr val="15477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Rectangle 15"/>
          <p:cNvSpPr/>
          <p:nvPr/>
        </p:nvSpPr>
        <p:spPr>
          <a:xfrm>
            <a:off x="0" y="863930"/>
            <a:ext cx="9144000" cy="152400"/>
          </a:xfrm>
          <a:prstGeom prst="rect">
            <a:avLst/>
          </a:prstGeom>
          <a:solidFill>
            <a:srgbClr val="15477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Rectangle 3"/>
          <p:cNvSpPr txBox="1">
            <a:spLocks noChangeArrowheads="1"/>
          </p:cNvSpPr>
          <p:nvPr/>
        </p:nvSpPr>
        <p:spPr bwMode="auto">
          <a:xfrm>
            <a:off x="6261922" y="2707247"/>
            <a:ext cx="2520802" cy="2878822"/>
          </a:xfrm>
          <a:prstGeom prst="rect">
            <a:avLst/>
          </a:prstGeom>
          <a:noFill/>
          <a:ln w="9525">
            <a:noFill/>
            <a:miter lim="800000"/>
            <a:headEnd/>
            <a:tailEnd/>
          </a:ln>
        </p:spPr>
        <p:txBody>
          <a:bodyPr/>
          <a:lstStyle/>
          <a:p>
            <a:pPr marL="342900" indent="-342900" fontAlgn="auto">
              <a:spcBef>
                <a:spcPct val="20000"/>
              </a:spcBef>
              <a:spcAft>
                <a:spcPts val="0"/>
              </a:spcAft>
              <a:buFont typeface="Arial" charset="0"/>
              <a:buChar char="•"/>
              <a:defRPr/>
            </a:pPr>
            <a:r>
              <a:rPr lang="en-GB" sz="2200" dirty="0" smtClean="0">
                <a:latin typeface="Calibri" pitchFamily="34" charset="0"/>
                <a:cs typeface="Calibri" pitchFamily="34" charset="0"/>
              </a:rPr>
              <a:t>Internal</a:t>
            </a:r>
            <a:endParaRPr lang="en-GB" sz="2200" dirty="0">
              <a:latin typeface="Calibri" pitchFamily="34" charset="0"/>
              <a:cs typeface="Calibri" pitchFamily="34" charset="0"/>
            </a:endParaRPr>
          </a:p>
          <a:p>
            <a:pPr marL="342900" indent="-342900" fontAlgn="auto">
              <a:spcBef>
                <a:spcPct val="20000"/>
              </a:spcBef>
              <a:spcAft>
                <a:spcPts val="0"/>
              </a:spcAft>
              <a:buFont typeface="Arial" charset="0"/>
              <a:buChar char="•"/>
              <a:defRPr/>
            </a:pPr>
            <a:r>
              <a:rPr lang="en-GB" sz="2200" dirty="0">
                <a:latin typeface="Calibri" pitchFamily="34" charset="0"/>
                <a:cs typeface="Calibri" pitchFamily="34" charset="0"/>
              </a:rPr>
              <a:t>Personal</a:t>
            </a:r>
          </a:p>
          <a:p>
            <a:pPr marL="342900" indent="-342900" fontAlgn="auto">
              <a:spcBef>
                <a:spcPct val="20000"/>
              </a:spcBef>
              <a:spcAft>
                <a:spcPts val="0"/>
              </a:spcAft>
              <a:buFont typeface="Arial" charset="0"/>
              <a:buChar char="•"/>
              <a:defRPr/>
            </a:pPr>
            <a:r>
              <a:rPr lang="en-GB" sz="2200" dirty="0">
                <a:latin typeface="Calibri" pitchFamily="34" charset="0"/>
                <a:cs typeface="Calibri" pitchFamily="34" charset="0"/>
              </a:rPr>
              <a:t>Slower</a:t>
            </a:r>
          </a:p>
          <a:p>
            <a:pPr marL="342900" indent="-342900" fontAlgn="auto">
              <a:spcBef>
                <a:spcPct val="20000"/>
              </a:spcBef>
              <a:spcAft>
                <a:spcPts val="0"/>
              </a:spcAft>
              <a:buFont typeface="Arial" charset="0"/>
              <a:buChar char="•"/>
              <a:defRPr/>
            </a:pPr>
            <a:r>
              <a:rPr lang="en-GB" sz="2200" dirty="0">
                <a:latin typeface="Calibri" pitchFamily="34" charset="0"/>
                <a:cs typeface="Calibri" pitchFamily="34" charset="0"/>
              </a:rPr>
              <a:t>Less visible</a:t>
            </a:r>
          </a:p>
          <a:p>
            <a:pPr marL="342900" indent="-342900" fontAlgn="auto">
              <a:spcBef>
                <a:spcPct val="20000"/>
              </a:spcBef>
              <a:spcAft>
                <a:spcPts val="0"/>
              </a:spcAft>
              <a:buFont typeface="Arial" charset="0"/>
              <a:buChar char="•"/>
              <a:defRPr/>
            </a:pPr>
            <a:r>
              <a:rPr lang="en-GB" sz="2200" dirty="0">
                <a:latin typeface="Calibri" pitchFamily="34" charset="0"/>
                <a:cs typeface="Calibri" pitchFamily="34" charset="0"/>
              </a:rPr>
              <a:t>Less predictable</a:t>
            </a:r>
          </a:p>
          <a:p>
            <a:pPr marL="342900" indent="-342900" fontAlgn="auto">
              <a:spcBef>
                <a:spcPct val="20000"/>
              </a:spcBef>
              <a:spcAft>
                <a:spcPts val="0"/>
              </a:spcAft>
              <a:buFont typeface="Arial" charset="0"/>
              <a:buChar char="•"/>
              <a:defRPr/>
            </a:pPr>
            <a:r>
              <a:rPr lang="en-GB" sz="2200" dirty="0">
                <a:latin typeface="Calibri" pitchFamily="34" charset="0"/>
                <a:cs typeface="Calibri" pitchFamily="34" charset="0"/>
              </a:rPr>
              <a:t>Psychological</a:t>
            </a:r>
          </a:p>
          <a:p>
            <a:pPr marL="342900" indent="-342900" fontAlgn="auto">
              <a:spcBef>
                <a:spcPct val="20000"/>
              </a:spcBef>
              <a:spcAft>
                <a:spcPts val="0"/>
              </a:spcAft>
              <a:buFont typeface="Arial" charset="0"/>
              <a:buChar char="•"/>
              <a:defRPr/>
            </a:pPr>
            <a:r>
              <a:rPr lang="en-GB" sz="2200" dirty="0">
                <a:latin typeface="Calibri" pitchFamily="34" charset="0"/>
                <a:cs typeface="Calibri" pitchFamily="34" charset="0"/>
              </a:rPr>
              <a:t>Intangible	</a:t>
            </a:r>
          </a:p>
        </p:txBody>
      </p:sp>
      <p:sp>
        <p:nvSpPr>
          <p:cNvPr id="5" name="Rectangle 4"/>
          <p:cNvSpPr txBox="1">
            <a:spLocks noChangeArrowheads="1"/>
          </p:cNvSpPr>
          <p:nvPr/>
        </p:nvSpPr>
        <p:spPr>
          <a:xfrm>
            <a:off x="557555" y="2696614"/>
            <a:ext cx="2707315" cy="2900088"/>
          </a:xfrm>
          <a:prstGeom prst="rect">
            <a:avLst/>
          </a:prstGeom>
        </p:spPr>
        <p:txBody>
          <a:bodyPr/>
          <a:lstStyle/>
          <a:p>
            <a:pPr marL="342900" indent="-342900" fontAlgn="auto">
              <a:spcBef>
                <a:spcPct val="20000"/>
              </a:spcBef>
              <a:spcAft>
                <a:spcPts val="0"/>
              </a:spcAft>
              <a:buFont typeface="Arial" charset="0"/>
              <a:buChar char="•"/>
              <a:defRPr/>
            </a:pPr>
            <a:r>
              <a:rPr lang="en-GB" sz="2200" dirty="0" smtClean="0">
                <a:latin typeface="Calibri" pitchFamily="34" charset="0"/>
                <a:cs typeface="Calibri" pitchFamily="34" charset="0"/>
              </a:rPr>
              <a:t>External</a:t>
            </a:r>
          </a:p>
          <a:p>
            <a:pPr marL="342900" indent="-342900" fontAlgn="auto">
              <a:spcBef>
                <a:spcPct val="20000"/>
              </a:spcBef>
              <a:spcAft>
                <a:spcPts val="0"/>
              </a:spcAft>
              <a:buFont typeface="Arial" charset="0"/>
              <a:buChar char="•"/>
              <a:defRPr/>
            </a:pPr>
            <a:r>
              <a:rPr lang="en-GB" sz="2200" dirty="0" smtClean="0">
                <a:latin typeface="Calibri" pitchFamily="34" charset="0"/>
                <a:cs typeface="Calibri" pitchFamily="34" charset="0"/>
              </a:rPr>
              <a:t>Organizational</a:t>
            </a:r>
          </a:p>
          <a:p>
            <a:pPr marL="342900" indent="-342900" fontAlgn="auto">
              <a:spcBef>
                <a:spcPct val="20000"/>
              </a:spcBef>
              <a:spcAft>
                <a:spcPts val="0"/>
              </a:spcAft>
              <a:buFont typeface="Arial" charset="0"/>
              <a:buChar char="•"/>
              <a:defRPr/>
            </a:pPr>
            <a:r>
              <a:rPr lang="en-GB" sz="2200" dirty="0" smtClean="0">
                <a:latin typeface="Calibri" pitchFamily="34" charset="0"/>
                <a:cs typeface="Calibri" pitchFamily="34" charset="0"/>
              </a:rPr>
              <a:t>Quicker</a:t>
            </a:r>
          </a:p>
          <a:p>
            <a:pPr marL="342900" indent="-342900" fontAlgn="auto">
              <a:spcBef>
                <a:spcPct val="20000"/>
              </a:spcBef>
              <a:spcAft>
                <a:spcPts val="0"/>
              </a:spcAft>
              <a:buFont typeface="Arial" charset="0"/>
              <a:buChar char="•"/>
              <a:defRPr/>
            </a:pPr>
            <a:r>
              <a:rPr lang="en-GB" sz="2200" dirty="0" smtClean="0">
                <a:latin typeface="Calibri" pitchFamily="34" charset="0"/>
                <a:cs typeface="Calibri" pitchFamily="34" charset="0"/>
              </a:rPr>
              <a:t>More visible</a:t>
            </a:r>
          </a:p>
          <a:p>
            <a:pPr marL="342900" indent="-342900" fontAlgn="auto">
              <a:spcBef>
                <a:spcPct val="20000"/>
              </a:spcBef>
              <a:spcAft>
                <a:spcPts val="0"/>
              </a:spcAft>
              <a:buFont typeface="Arial" charset="0"/>
              <a:buChar char="•"/>
              <a:defRPr/>
            </a:pPr>
            <a:r>
              <a:rPr lang="en-GB" sz="2200" dirty="0" smtClean="0">
                <a:latin typeface="Calibri" pitchFamily="34" charset="0"/>
                <a:cs typeface="Calibri" pitchFamily="34" charset="0"/>
              </a:rPr>
              <a:t>More predictable</a:t>
            </a:r>
          </a:p>
          <a:p>
            <a:pPr marL="342900" indent="-342900" fontAlgn="auto">
              <a:spcBef>
                <a:spcPct val="20000"/>
              </a:spcBef>
              <a:spcAft>
                <a:spcPts val="0"/>
              </a:spcAft>
              <a:buFont typeface="Arial" charset="0"/>
              <a:buChar char="•"/>
              <a:defRPr/>
            </a:pPr>
            <a:r>
              <a:rPr lang="en-GB" sz="2200" dirty="0" smtClean="0">
                <a:latin typeface="Calibri" pitchFamily="34" charset="0"/>
                <a:cs typeface="Calibri" pitchFamily="34" charset="0"/>
              </a:rPr>
              <a:t>Physical</a:t>
            </a:r>
          </a:p>
          <a:p>
            <a:pPr marL="342900" indent="-342900" fontAlgn="auto">
              <a:spcBef>
                <a:spcPct val="20000"/>
              </a:spcBef>
              <a:spcAft>
                <a:spcPts val="0"/>
              </a:spcAft>
              <a:buFont typeface="Arial" charset="0"/>
              <a:buChar char="•"/>
              <a:defRPr/>
            </a:pPr>
            <a:r>
              <a:rPr lang="en-GB" sz="2200" dirty="0" smtClean="0">
                <a:latin typeface="Calibri" pitchFamily="34" charset="0"/>
                <a:cs typeface="Calibri" pitchFamily="34" charset="0"/>
              </a:rPr>
              <a:t>Tangible</a:t>
            </a:r>
            <a:endParaRPr lang="en-GB" sz="2200" dirty="0">
              <a:latin typeface="Calibri" pitchFamily="34" charset="0"/>
              <a:cs typeface="Calibri" pitchFamily="34" charset="0"/>
            </a:endParaRPr>
          </a:p>
        </p:txBody>
      </p:sp>
      <p:sp>
        <p:nvSpPr>
          <p:cNvPr id="6" name="Rectangle 5"/>
          <p:cNvSpPr/>
          <p:nvPr/>
        </p:nvSpPr>
        <p:spPr>
          <a:xfrm>
            <a:off x="0" y="1201480"/>
            <a:ext cx="9143999" cy="830997"/>
          </a:xfrm>
          <a:prstGeom prst="rect">
            <a:avLst/>
          </a:prstGeom>
        </p:spPr>
        <p:txBody>
          <a:bodyPr wrap="square">
            <a:spAutoFit/>
          </a:bodyPr>
          <a:lstStyle/>
          <a:p>
            <a:pPr algn="ctr" fontAlgn="auto">
              <a:spcBef>
                <a:spcPts val="0"/>
              </a:spcBef>
              <a:spcAft>
                <a:spcPts val="0"/>
              </a:spcAft>
              <a:defRPr/>
            </a:pPr>
            <a:r>
              <a:rPr lang="en-US" sz="2400" dirty="0" smtClean="0">
                <a:latin typeface="Calibri" pitchFamily="34" charset="0"/>
                <a:cs typeface="Calibri" pitchFamily="34" charset="0"/>
              </a:rPr>
              <a:t>Change </a:t>
            </a:r>
            <a:r>
              <a:rPr lang="en-US" sz="2400" dirty="0">
                <a:latin typeface="Calibri" pitchFamily="34" charset="0"/>
                <a:cs typeface="Calibri" pitchFamily="34" charset="0"/>
              </a:rPr>
              <a:t>is the shift, </a:t>
            </a:r>
            <a:r>
              <a:rPr lang="en-US" sz="2400" dirty="0" smtClean="0">
                <a:latin typeface="Calibri" pitchFamily="34" charset="0"/>
                <a:cs typeface="Calibri" pitchFamily="34" charset="0"/>
              </a:rPr>
              <a:t>transition </a:t>
            </a:r>
            <a:r>
              <a:rPr lang="en-US" sz="2400" dirty="0">
                <a:latin typeface="Calibri" pitchFamily="34" charset="0"/>
                <a:cs typeface="Calibri" pitchFamily="34" charset="0"/>
              </a:rPr>
              <a:t>is the process </a:t>
            </a:r>
            <a:endParaRPr lang="en-US" sz="2400" dirty="0" smtClean="0">
              <a:latin typeface="Calibri" pitchFamily="34" charset="0"/>
              <a:cs typeface="Calibri" pitchFamily="34" charset="0"/>
            </a:endParaRPr>
          </a:p>
          <a:p>
            <a:pPr algn="ctr" fontAlgn="auto">
              <a:spcBef>
                <a:spcPts val="0"/>
              </a:spcBef>
              <a:spcAft>
                <a:spcPts val="0"/>
              </a:spcAft>
              <a:defRPr/>
            </a:pPr>
            <a:r>
              <a:rPr lang="en-US" sz="2400" dirty="0" smtClean="0">
                <a:latin typeface="Calibri" pitchFamily="34" charset="0"/>
                <a:cs typeface="Calibri" pitchFamily="34" charset="0"/>
              </a:rPr>
              <a:t>of </a:t>
            </a:r>
            <a:r>
              <a:rPr lang="en-US" sz="2400" dirty="0">
                <a:latin typeface="Calibri" pitchFamily="34" charset="0"/>
                <a:cs typeface="Calibri" pitchFamily="34" charset="0"/>
              </a:rPr>
              <a:t>one </a:t>
            </a:r>
            <a:r>
              <a:rPr lang="en-US" sz="2400" dirty="0" smtClean="0">
                <a:latin typeface="Calibri" pitchFamily="34" charset="0"/>
                <a:cs typeface="Calibri" pitchFamily="34" charset="0"/>
              </a:rPr>
              <a:t>state </a:t>
            </a:r>
            <a:r>
              <a:rPr lang="en-US" sz="2400" dirty="0">
                <a:latin typeface="Calibri" pitchFamily="34" charset="0"/>
                <a:cs typeface="Calibri" pitchFamily="34" charset="0"/>
              </a:rPr>
              <a:t>of being to another</a:t>
            </a:r>
            <a:endParaRPr lang="en-GB" sz="2400" dirty="0">
              <a:latin typeface="Calibri" pitchFamily="34" charset="0"/>
              <a:cs typeface="Calibri" pitchFamily="34" charset="0"/>
            </a:endParaRPr>
          </a:p>
        </p:txBody>
      </p:sp>
      <p:sp>
        <p:nvSpPr>
          <p:cNvPr id="9" name="TextBox 8"/>
          <p:cNvSpPr txBox="1"/>
          <p:nvPr/>
        </p:nvSpPr>
        <p:spPr>
          <a:xfrm>
            <a:off x="1143000" y="0"/>
            <a:ext cx="6858000" cy="769441"/>
          </a:xfrm>
          <a:prstGeom prst="rect">
            <a:avLst/>
          </a:prstGeom>
          <a:noFill/>
        </p:spPr>
        <p:txBody>
          <a:bodyPr>
            <a:spAutoFit/>
          </a:bodyPr>
          <a:lstStyle/>
          <a:p>
            <a:pPr algn="ctr" fontAlgn="auto">
              <a:spcBef>
                <a:spcPts val="0"/>
              </a:spcBef>
              <a:spcAft>
                <a:spcPts val="0"/>
              </a:spcAft>
              <a:defRPr/>
            </a:pPr>
            <a:r>
              <a:rPr lang="en-US" sz="4400" b="1" cap="small" dirty="0" smtClean="0">
                <a:solidFill>
                  <a:schemeClr val="bg1"/>
                </a:solidFill>
                <a:latin typeface="Calibri" pitchFamily="34" charset="0"/>
                <a:cs typeface="+mn-cs"/>
              </a:rPr>
              <a:t>Change vs. Transition</a:t>
            </a:r>
          </a:p>
        </p:txBody>
      </p:sp>
      <p:sp>
        <p:nvSpPr>
          <p:cNvPr id="11" name="Rectangle 10"/>
          <p:cNvSpPr/>
          <p:nvPr/>
        </p:nvSpPr>
        <p:spPr>
          <a:xfrm>
            <a:off x="0" y="6248400"/>
            <a:ext cx="9144000" cy="307777"/>
          </a:xfrm>
          <a:prstGeom prst="rect">
            <a:avLst/>
          </a:prstGeom>
        </p:spPr>
        <p:txBody>
          <a:bodyPr wrap="square">
            <a:spAutoFit/>
          </a:bodyPr>
          <a:lstStyle/>
          <a:p>
            <a:pPr algn="ctr" fontAlgn="auto">
              <a:spcBef>
                <a:spcPts val="0"/>
              </a:spcBef>
              <a:spcAft>
                <a:spcPts val="0"/>
              </a:spcAft>
              <a:defRPr/>
            </a:pPr>
            <a:r>
              <a:rPr lang="en-GB" sz="1400" i="1" dirty="0">
                <a:effectLst>
                  <a:outerShdw blurRad="38100" dist="38100" dir="2700000" algn="tl">
                    <a:srgbClr val="000000">
                      <a:alpha val="43137"/>
                    </a:srgbClr>
                  </a:outerShdw>
                </a:effectLst>
                <a:latin typeface="Calibri" pitchFamily="34" charset="0"/>
                <a:cs typeface="Calibri" pitchFamily="34" charset="0"/>
              </a:rPr>
              <a:t>By</a:t>
            </a:r>
            <a:r>
              <a:rPr lang="en-GB" sz="1400" dirty="0">
                <a:effectLst>
                  <a:outerShdw blurRad="38100" dist="38100" dir="2700000" algn="tl">
                    <a:srgbClr val="000000">
                      <a:alpha val="43137"/>
                    </a:srgbClr>
                  </a:outerShdw>
                </a:effectLst>
                <a:latin typeface="Calibri" pitchFamily="34" charset="0"/>
                <a:cs typeface="Calibri" pitchFamily="34" charset="0"/>
              </a:rPr>
              <a:t> </a:t>
            </a:r>
            <a:r>
              <a:rPr lang="en-GB" sz="1400" b="1" dirty="0">
                <a:effectLst>
                  <a:outerShdw blurRad="38100" dist="38100" dir="2700000" algn="tl">
                    <a:srgbClr val="000000">
                      <a:alpha val="43137"/>
                    </a:srgbClr>
                  </a:outerShdw>
                </a:effectLst>
                <a:latin typeface="Calibri" pitchFamily="34" charset="0"/>
                <a:cs typeface="Calibri" pitchFamily="34" charset="0"/>
              </a:rPr>
              <a:t>Catherine </a:t>
            </a:r>
            <a:r>
              <a:rPr lang="en-GB" sz="1400" b="1" dirty="0" err="1" smtClean="0">
                <a:effectLst>
                  <a:outerShdw blurRad="38100" dist="38100" dir="2700000" algn="tl">
                    <a:srgbClr val="000000">
                      <a:alpha val="43137"/>
                    </a:srgbClr>
                  </a:outerShdw>
                </a:effectLst>
                <a:latin typeface="Calibri" pitchFamily="34" charset="0"/>
                <a:cs typeface="Calibri" pitchFamily="34" charset="0"/>
              </a:rPr>
              <a:t>Adenle</a:t>
            </a:r>
            <a:r>
              <a:rPr lang="en-GB" sz="1400" b="1" dirty="0" smtClean="0">
                <a:effectLst>
                  <a:outerShdw blurRad="38100" dist="38100" dir="2700000" algn="tl">
                    <a:srgbClr val="000000">
                      <a:alpha val="43137"/>
                    </a:srgbClr>
                  </a:outerShdw>
                </a:effectLst>
                <a:latin typeface="Calibri" pitchFamily="34" charset="0"/>
                <a:cs typeface="Calibri" pitchFamily="34" charset="0"/>
              </a:rPr>
              <a:t> http</a:t>
            </a:r>
            <a:r>
              <a:rPr lang="en-GB" sz="1400" b="1" dirty="0">
                <a:effectLst>
                  <a:outerShdw blurRad="38100" dist="38100" dir="2700000" algn="tl">
                    <a:srgbClr val="000000">
                      <a:alpha val="43137"/>
                    </a:srgbClr>
                  </a:outerShdw>
                </a:effectLst>
                <a:latin typeface="Calibri" pitchFamily="34" charset="0"/>
                <a:cs typeface="Calibri" pitchFamily="34" charset="0"/>
              </a:rPr>
              <a:t>://catherinescareercorner.com</a:t>
            </a:r>
          </a:p>
        </p:txBody>
      </p:sp>
      <p:sp>
        <p:nvSpPr>
          <p:cNvPr id="10" name="TextBox 9"/>
          <p:cNvSpPr txBox="1"/>
          <p:nvPr/>
        </p:nvSpPr>
        <p:spPr>
          <a:xfrm>
            <a:off x="382321" y="2126478"/>
            <a:ext cx="1807978" cy="584775"/>
          </a:xfrm>
          <a:prstGeom prst="rect">
            <a:avLst/>
          </a:prstGeom>
          <a:noFill/>
        </p:spPr>
        <p:txBody>
          <a:bodyPr wrap="square" rtlCol="0">
            <a:spAutoFit/>
          </a:bodyPr>
          <a:lstStyle/>
          <a:p>
            <a:pPr algn="ctr"/>
            <a:r>
              <a:rPr lang="en-GB" sz="3200" b="1" dirty="0" smtClean="0">
                <a:solidFill>
                  <a:srgbClr val="15477B"/>
                </a:solidFill>
                <a:latin typeface="Calibri" pitchFamily="34" charset="0"/>
              </a:rPr>
              <a:t>CHANGE</a:t>
            </a:r>
          </a:p>
        </p:txBody>
      </p:sp>
      <p:sp>
        <p:nvSpPr>
          <p:cNvPr id="12" name="TextBox 11"/>
          <p:cNvSpPr txBox="1"/>
          <p:nvPr/>
        </p:nvSpPr>
        <p:spPr>
          <a:xfrm>
            <a:off x="5752227" y="2126478"/>
            <a:ext cx="3040912" cy="584775"/>
          </a:xfrm>
          <a:prstGeom prst="rect">
            <a:avLst/>
          </a:prstGeom>
          <a:noFill/>
        </p:spPr>
        <p:txBody>
          <a:bodyPr wrap="square" rtlCol="0">
            <a:spAutoFit/>
          </a:bodyPr>
          <a:lstStyle/>
          <a:p>
            <a:pPr algn="ctr"/>
            <a:r>
              <a:rPr lang="en-GB" sz="3200" b="1" dirty="0" smtClean="0">
                <a:solidFill>
                  <a:srgbClr val="15477B"/>
                </a:solidFill>
                <a:latin typeface="Calibri" pitchFamily="34" charset="0"/>
              </a:rPr>
              <a:t>TRANSITION</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10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5">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10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12" dur="1000" fill="hold"/>
                                        <p:tgtEl>
                                          <p:spTgt spid="5">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 calcmode="lin" valueType="num">
                                      <p:cBhvr additive="base">
                                        <p:cTn id="15" dur="10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16" dur="1000" fill="hold"/>
                                        <p:tgtEl>
                                          <p:spTgt spid="5">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additive="base">
                                        <p:cTn id="19" dur="1000" fill="hold"/>
                                        <p:tgtEl>
                                          <p:spTgt spid="5">
                                            <p:txEl>
                                              <p:pRg st="3" end="3"/>
                                            </p:txEl>
                                          </p:spTgt>
                                        </p:tgtEl>
                                        <p:attrNameLst>
                                          <p:attrName>ppt_x</p:attrName>
                                        </p:attrNameLst>
                                      </p:cBhvr>
                                      <p:tavLst>
                                        <p:tav tm="0">
                                          <p:val>
                                            <p:strVal val="0-#ppt_w/2"/>
                                          </p:val>
                                        </p:tav>
                                        <p:tav tm="100000">
                                          <p:val>
                                            <p:strVal val="#ppt_x"/>
                                          </p:val>
                                        </p:tav>
                                      </p:tavLst>
                                    </p:anim>
                                    <p:anim calcmode="lin" valueType="num">
                                      <p:cBhvr additive="base">
                                        <p:cTn id="20" dur="1000" fill="hold"/>
                                        <p:tgtEl>
                                          <p:spTgt spid="5">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 calcmode="lin" valueType="num">
                                      <p:cBhvr additive="base">
                                        <p:cTn id="23" dur="1000" fill="hold"/>
                                        <p:tgtEl>
                                          <p:spTgt spid="5">
                                            <p:txEl>
                                              <p:pRg st="4" end="4"/>
                                            </p:txEl>
                                          </p:spTgt>
                                        </p:tgtEl>
                                        <p:attrNameLst>
                                          <p:attrName>ppt_x</p:attrName>
                                        </p:attrNameLst>
                                      </p:cBhvr>
                                      <p:tavLst>
                                        <p:tav tm="0">
                                          <p:val>
                                            <p:strVal val="0-#ppt_w/2"/>
                                          </p:val>
                                        </p:tav>
                                        <p:tav tm="100000">
                                          <p:val>
                                            <p:strVal val="#ppt_x"/>
                                          </p:val>
                                        </p:tav>
                                      </p:tavLst>
                                    </p:anim>
                                    <p:anim calcmode="lin" valueType="num">
                                      <p:cBhvr additive="base">
                                        <p:cTn id="24" dur="1000" fill="hold"/>
                                        <p:tgtEl>
                                          <p:spTgt spid="5">
                                            <p:txEl>
                                              <p:pRg st="4" end="4"/>
                                            </p:txEl>
                                          </p:spTgt>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 calcmode="lin" valueType="num">
                                      <p:cBhvr additive="base">
                                        <p:cTn id="27" dur="1000" fill="hold"/>
                                        <p:tgtEl>
                                          <p:spTgt spid="5">
                                            <p:txEl>
                                              <p:pRg st="5" end="5"/>
                                            </p:txEl>
                                          </p:spTgt>
                                        </p:tgtEl>
                                        <p:attrNameLst>
                                          <p:attrName>ppt_x</p:attrName>
                                        </p:attrNameLst>
                                      </p:cBhvr>
                                      <p:tavLst>
                                        <p:tav tm="0">
                                          <p:val>
                                            <p:strVal val="0-#ppt_w/2"/>
                                          </p:val>
                                        </p:tav>
                                        <p:tav tm="100000">
                                          <p:val>
                                            <p:strVal val="#ppt_x"/>
                                          </p:val>
                                        </p:tav>
                                      </p:tavLst>
                                    </p:anim>
                                    <p:anim calcmode="lin" valueType="num">
                                      <p:cBhvr additive="base">
                                        <p:cTn id="28" dur="1000" fill="hold"/>
                                        <p:tgtEl>
                                          <p:spTgt spid="5">
                                            <p:txEl>
                                              <p:pRg st="5" end="5"/>
                                            </p:txEl>
                                          </p:spTgt>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anim calcmode="lin" valueType="num">
                                      <p:cBhvr additive="base">
                                        <p:cTn id="31" dur="1000" fill="hold"/>
                                        <p:tgtEl>
                                          <p:spTgt spid="5">
                                            <p:txEl>
                                              <p:pRg st="6" end="6"/>
                                            </p:txEl>
                                          </p:spTgt>
                                        </p:tgtEl>
                                        <p:attrNameLst>
                                          <p:attrName>ppt_x</p:attrName>
                                        </p:attrNameLst>
                                      </p:cBhvr>
                                      <p:tavLst>
                                        <p:tav tm="0">
                                          <p:val>
                                            <p:strVal val="0-#ppt_w/2"/>
                                          </p:val>
                                        </p:tav>
                                        <p:tav tm="100000">
                                          <p:val>
                                            <p:strVal val="#ppt_x"/>
                                          </p:val>
                                        </p:tav>
                                      </p:tavLst>
                                    </p:anim>
                                    <p:anim calcmode="lin" valueType="num">
                                      <p:cBhvr additive="base">
                                        <p:cTn id="32" dur="1000" fill="hold"/>
                                        <p:tgtEl>
                                          <p:spTgt spid="5">
                                            <p:txEl>
                                              <p:pRg st="6" end="6"/>
                                            </p:txEl>
                                          </p:spTgt>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4">
                                            <p:txEl>
                                              <p:pRg st="0" end="0"/>
                                            </p:txEl>
                                          </p:spTgt>
                                        </p:tgtEl>
                                        <p:attrNameLst>
                                          <p:attrName>style.visibility</p:attrName>
                                        </p:attrNameLst>
                                      </p:cBhvr>
                                      <p:to>
                                        <p:strVal val="visible"/>
                                      </p:to>
                                    </p:set>
                                    <p:anim calcmode="lin" valueType="num">
                                      <p:cBhvr additive="base">
                                        <p:cTn id="35" dur="10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36" dur="1000" fill="hold"/>
                                        <p:tgtEl>
                                          <p:spTgt spid="4">
                                            <p:txEl>
                                              <p:pRg st="0" end="0"/>
                                            </p:txEl>
                                          </p:spTgt>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4">
                                            <p:txEl>
                                              <p:pRg st="1" end="1"/>
                                            </p:txEl>
                                          </p:spTgt>
                                        </p:tgtEl>
                                        <p:attrNameLst>
                                          <p:attrName>style.visibility</p:attrName>
                                        </p:attrNameLst>
                                      </p:cBhvr>
                                      <p:to>
                                        <p:strVal val="visible"/>
                                      </p:to>
                                    </p:set>
                                    <p:anim calcmode="lin" valueType="num">
                                      <p:cBhvr additive="base">
                                        <p:cTn id="39" dur="1000" fill="hold"/>
                                        <p:tgtEl>
                                          <p:spTgt spid="4">
                                            <p:txEl>
                                              <p:pRg st="1" end="1"/>
                                            </p:txEl>
                                          </p:spTgt>
                                        </p:tgtEl>
                                        <p:attrNameLst>
                                          <p:attrName>ppt_x</p:attrName>
                                        </p:attrNameLst>
                                      </p:cBhvr>
                                      <p:tavLst>
                                        <p:tav tm="0">
                                          <p:val>
                                            <p:strVal val="1+#ppt_w/2"/>
                                          </p:val>
                                        </p:tav>
                                        <p:tav tm="100000">
                                          <p:val>
                                            <p:strVal val="#ppt_x"/>
                                          </p:val>
                                        </p:tav>
                                      </p:tavLst>
                                    </p:anim>
                                    <p:anim calcmode="lin" valueType="num">
                                      <p:cBhvr additive="base">
                                        <p:cTn id="40" dur="1000" fill="hold"/>
                                        <p:tgtEl>
                                          <p:spTgt spid="4">
                                            <p:txEl>
                                              <p:pRg st="1" end="1"/>
                                            </p:txEl>
                                          </p:spTgt>
                                        </p:tgtEl>
                                        <p:attrNameLst>
                                          <p:attrName>ppt_y</p:attrName>
                                        </p:attrNameLst>
                                      </p:cBhvr>
                                      <p:tavLst>
                                        <p:tav tm="0">
                                          <p:val>
                                            <p:strVal val="#ppt_y"/>
                                          </p:val>
                                        </p:tav>
                                        <p:tav tm="100000">
                                          <p:val>
                                            <p:strVal val="#ppt_y"/>
                                          </p:val>
                                        </p:tav>
                                      </p:tavLst>
                                    </p:anim>
                                  </p:childTnLst>
                                </p:cTn>
                              </p:par>
                              <p:par>
                                <p:cTn id="41" presetID="2" presetClass="entr" presetSubtype="2" fill="hold" nodeType="withEffect">
                                  <p:stCondLst>
                                    <p:cond delay="0"/>
                                  </p:stCondLst>
                                  <p:childTnLst>
                                    <p:set>
                                      <p:cBhvr>
                                        <p:cTn id="42" dur="1" fill="hold">
                                          <p:stCondLst>
                                            <p:cond delay="0"/>
                                          </p:stCondLst>
                                        </p:cTn>
                                        <p:tgtEl>
                                          <p:spTgt spid="4">
                                            <p:txEl>
                                              <p:pRg st="2" end="2"/>
                                            </p:txEl>
                                          </p:spTgt>
                                        </p:tgtEl>
                                        <p:attrNameLst>
                                          <p:attrName>style.visibility</p:attrName>
                                        </p:attrNameLst>
                                      </p:cBhvr>
                                      <p:to>
                                        <p:strVal val="visible"/>
                                      </p:to>
                                    </p:set>
                                    <p:anim calcmode="lin" valueType="num">
                                      <p:cBhvr additive="base">
                                        <p:cTn id="43" dur="1000" fill="hold"/>
                                        <p:tgtEl>
                                          <p:spTgt spid="4">
                                            <p:txEl>
                                              <p:pRg st="2" end="2"/>
                                            </p:txEl>
                                          </p:spTgt>
                                        </p:tgtEl>
                                        <p:attrNameLst>
                                          <p:attrName>ppt_x</p:attrName>
                                        </p:attrNameLst>
                                      </p:cBhvr>
                                      <p:tavLst>
                                        <p:tav tm="0">
                                          <p:val>
                                            <p:strVal val="1+#ppt_w/2"/>
                                          </p:val>
                                        </p:tav>
                                        <p:tav tm="100000">
                                          <p:val>
                                            <p:strVal val="#ppt_x"/>
                                          </p:val>
                                        </p:tav>
                                      </p:tavLst>
                                    </p:anim>
                                    <p:anim calcmode="lin" valueType="num">
                                      <p:cBhvr additive="base">
                                        <p:cTn id="44" dur="1000" fill="hold"/>
                                        <p:tgtEl>
                                          <p:spTgt spid="4">
                                            <p:txEl>
                                              <p:pRg st="2" end="2"/>
                                            </p:txEl>
                                          </p:spTgt>
                                        </p:tgtEl>
                                        <p:attrNameLst>
                                          <p:attrName>ppt_y</p:attrName>
                                        </p:attrNameLst>
                                      </p:cBhvr>
                                      <p:tavLst>
                                        <p:tav tm="0">
                                          <p:val>
                                            <p:strVal val="#ppt_y"/>
                                          </p:val>
                                        </p:tav>
                                        <p:tav tm="100000">
                                          <p:val>
                                            <p:strVal val="#ppt_y"/>
                                          </p:val>
                                        </p:tav>
                                      </p:tavLst>
                                    </p:anim>
                                  </p:childTnLst>
                                </p:cTn>
                              </p:par>
                              <p:par>
                                <p:cTn id="45" presetID="2" presetClass="entr" presetSubtype="2" fill="hold" nodeType="withEffect">
                                  <p:stCondLst>
                                    <p:cond delay="0"/>
                                  </p:stCondLst>
                                  <p:childTnLst>
                                    <p:set>
                                      <p:cBhvr>
                                        <p:cTn id="46" dur="1" fill="hold">
                                          <p:stCondLst>
                                            <p:cond delay="0"/>
                                          </p:stCondLst>
                                        </p:cTn>
                                        <p:tgtEl>
                                          <p:spTgt spid="4">
                                            <p:txEl>
                                              <p:pRg st="3" end="3"/>
                                            </p:txEl>
                                          </p:spTgt>
                                        </p:tgtEl>
                                        <p:attrNameLst>
                                          <p:attrName>style.visibility</p:attrName>
                                        </p:attrNameLst>
                                      </p:cBhvr>
                                      <p:to>
                                        <p:strVal val="visible"/>
                                      </p:to>
                                    </p:set>
                                    <p:anim calcmode="lin" valueType="num">
                                      <p:cBhvr additive="base">
                                        <p:cTn id="47" dur="1000" fill="hold"/>
                                        <p:tgtEl>
                                          <p:spTgt spid="4">
                                            <p:txEl>
                                              <p:pRg st="3" end="3"/>
                                            </p:txEl>
                                          </p:spTgt>
                                        </p:tgtEl>
                                        <p:attrNameLst>
                                          <p:attrName>ppt_x</p:attrName>
                                        </p:attrNameLst>
                                      </p:cBhvr>
                                      <p:tavLst>
                                        <p:tav tm="0">
                                          <p:val>
                                            <p:strVal val="1+#ppt_w/2"/>
                                          </p:val>
                                        </p:tav>
                                        <p:tav tm="100000">
                                          <p:val>
                                            <p:strVal val="#ppt_x"/>
                                          </p:val>
                                        </p:tav>
                                      </p:tavLst>
                                    </p:anim>
                                    <p:anim calcmode="lin" valueType="num">
                                      <p:cBhvr additive="base">
                                        <p:cTn id="48" dur="1000" fill="hold"/>
                                        <p:tgtEl>
                                          <p:spTgt spid="4">
                                            <p:txEl>
                                              <p:pRg st="3" end="3"/>
                                            </p:txEl>
                                          </p:spTgt>
                                        </p:tgtEl>
                                        <p:attrNameLst>
                                          <p:attrName>ppt_y</p:attrName>
                                        </p:attrNameLst>
                                      </p:cBhvr>
                                      <p:tavLst>
                                        <p:tav tm="0">
                                          <p:val>
                                            <p:strVal val="#ppt_y"/>
                                          </p:val>
                                        </p:tav>
                                        <p:tav tm="100000">
                                          <p:val>
                                            <p:strVal val="#ppt_y"/>
                                          </p:val>
                                        </p:tav>
                                      </p:tavLst>
                                    </p:anim>
                                  </p:childTnLst>
                                </p:cTn>
                              </p:par>
                              <p:par>
                                <p:cTn id="49" presetID="2" presetClass="entr" presetSubtype="2" fill="hold" nodeType="withEffect">
                                  <p:stCondLst>
                                    <p:cond delay="0"/>
                                  </p:stCondLst>
                                  <p:childTnLst>
                                    <p:set>
                                      <p:cBhvr>
                                        <p:cTn id="50" dur="1" fill="hold">
                                          <p:stCondLst>
                                            <p:cond delay="0"/>
                                          </p:stCondLst>
                                        </p:cTn>
                                        <p:tgtEl>
                                          <p:spTgt spid="4">
                                            <p:txEl>
                                              <p:pRg st="4" end="4"/>
                                            </p:txEl>
                                          </p:spTgt>
                                        </p:tgtEl>
                                        <p:attrNameLst>
                                          <p:attrName>style.visibility</p:attrName>
                                        </p:attrNameLst>
                                      </p:cBhvr>
                                      <p:to>
                                        <p:strVal val="visible"/>
                                      </p:to>
                                    </p:set>
                                    <p:anim calcmode="lin" valueType="num">
                                      <p:cBhvr additive="base">
                                        <p:cTn id="51" dur="1000" fill="hold"/>
                                        <p:tgtEl>
                                          <p:spTgt spid="4">
                                            <p:txEl>
                                              <p:pRg st="4" end="4"/>
                                            </p:txEl>
                                          </p:spTgt>
                                        </p:tgtEl>
                                        <p:attrNameLst>
                                          <p:attrName>ppt_x</p:attrName>
                                        </p:attrNameLst>
                                      </p:cBhvr>
                                      <p:tavLst>
                                        <p:tav tm="0">
                                          <p:val>
                                            <p:strVal val="1+#ppt_w/2"/>
                                          </p:val>
                                        </p:tav>
                                        <p:tav tm="100000">
                                          <p:val>
                                            <p:strVal val="#ppt_x"/>
                                          </p:val>
                                        </p:tav>
                                      </p:tavLst>
                                    </p:anim>
                                    <p:anim calcmode="lin" valueType="num">
                                      <p:cBhvr additive="base">
                                        <p:cTn id="52" dur="1000" fill="hold"/>
                                        <p:tgtEl>
                                          <p:spTgt spid="4">
                                            <p:txEl>
                                              <p:pRg st="4" end="4"/>
                                            </p:txEl>
                                          </p:spTgt>
                                        </p:tgtEl>
                                        <p:attrNameLst>
                                          <p:attrName>ppt_y</p:attrName>
                                        </p:attrNameLst>
                                      </p:cBhvr>
                                      <p:tavLst>
                                        <p:tav tm="0">
                                          <p:val>
                                            <p:strVal val="#ppt_y"/>
                                          </p:val>
                                        </p:tav>
                                        <p:tav tm="100000">
                                          <p:val>
                                            <p:strVal val="#ppt_y"/>
                                          </p:val>
                                        </p:tav>
                                      </p:tavLst>
                                    </p:anim>
                                  </p:childTnLst>
                                </p:cTn>
                              </p:par>
                              <p:par>
                                <p:cTn id="53" presetID="2" presetClass="entr" presetSubtype="2" fill="hold" nodeType="withEffect">
                                  <p:stCondLst>
                                    <p:cond delay="0"/>
                                  </p:stCondLst>
                                  <p:childTnLst>
                                    <p:set>
                                      <p:cBhvr>
                                        <p:cTn id="54" dur="1" fill="hold">
                                          <p:stCondLst>
                                            <p:cond delay="0"/>
                                          </p:stCondLst>
                                        </p:cTn>
                                        <p:tgtEl>
                                          <p:spTgt spid="4">
                                            <p:txEl>
                                              <p:pRg st="5" end="5"/>
                                            </p:txEl>
                                          </p:spTgt>
                                        </p:tgtEl>
                                        <p:attrNameLst>
                                          <p:attrName>style.visibility</p:attrName>
                                        </p:attrNameLst>
                                      </p:cBhvr>
                                      <p:to>
                                        <p:strVal val="visible"/>
                                      </p:to>
                                    </p:set>
                                    <p:anim calcmode="lin" valueType="num">
                                      <p:cBhvr additive="base">
                                        <p:cTn id="55" dur="1000" fill="hold"/>
                                        <p:tgtEl>
                                          <p:spTgt spid="4">
                                            <p:txEl>
                                              <p:pRg st="5" end="5"/>
                                            </p:txEl>
                                          </p:spTgt>
                                        </p:tgtEl>
                                        <p:attrNameLst>
                                          <p:attrName>ppt_x</p:attrName>
                                        </p:attrNameLst>
                                      </p:cBhvr>
                                      <p:tavLst>
                                        <p:tav tm="0">
                                          <p:val>
                                            <p:strVal val="1+#ppt_w/2"/>
                                          </p:val>
                                        </p:tav>
                                        <p:tav tm="100000">
                                          <p:val>
                                            <p:strVal val="#ppt_x"/>
                                          </p:val>
                                        </p:tav>
                                      </p:tavLst>
                                    </p:anim>
                                    <p:anim calcmode="lin" valueType="num">
                                      <p:cBhvr additive="base">
                                        <p:cTn id="56" dur="1000" fill="hold"/>
                                        <p:tgtEl>
                                          <p:spTgt spid="4">
                                            <p:txEl>
                                              <p:pRg st="5" end="5"/>
                                            </p:txEl>
                                          </p:spTgt>
                                        </p:tgtEl>
                                        <p:attrNameLst>
                                          <p:attrName>ppt_y</p:attrName>
                                        </p:attrNameLst>
                                      </p:cBhvr>
                                      <p:tavLst>
                                        <p:tav tm="0">
                                          <p:val>
                                            <p:strVal val="#ppt_y"/>
                                          </p:val>
                                        </p:tav>
                                        <p:tav tm="100000">
                                          <p:val>
                                            <p:strVal val="#ppt_y"/>
                                          </p:val>
                                        </p:tav>
                                      </p:tavLst>
                                    </p:anim>
                                  </p:childTnLst>
                                </p:cTn>
                              </p:par>
                              <p:par>
                                <p:cTn id="57" presetID="2" presetClass="entr" presetSubtype="2" fill="hold" nodeType="withEffect">
                                  <p:stCondLst>
                                    <p:cond delay="0"/>
                                  </p:stCondLst>
                                  <p:childTnLst>
                                    <p:set>
                                      <p:cBhvr>
                                        <p:cTn id="58" dur="1" fill="hold">
                                          <p:stCondLst>
                                            <p:cond delay="0"/>
                                          </p:stCondLst>
                                        </p:cTn>
                                        <p:tgtEl>
                                          <p:spTgt spid="4">
                                            <p:txEl>
                                              <p:pRg st="6" end="6"/>
                                            </p:txEl>
                                          </p:spTgt>
                                        </p:tgtEl>
                                        <p:attrNameLst>
                                          <p:attrName>style.visibility</p:attrName>
                                        </p:attrNameLst>
                                      </p:cBhvr>
                                      <p:to>
                                        <p:strVal val="visible"/>
                                      </p:to>
                                    </p:set>
                                    <p:anim calcmode="lin" valueType="num">
                                      <p:cBhvr additive="base">
                                        <p:cTn id="59" dur="1000" fill="hold"/>
                                        <p:tgtEl>
                                          <p:spTgt spid="4">
                                            <p:txEl>
                                              <p:pRg st="6" end="6"/>
                                            </p:txEl>
                                          </p:spTgt>
                                        </p:tgtEl>
                                        <p:attrNameLst>
                                          <p:attrName>ppt_x</p:attrName>
                                        </p:attrNameLst>
                                      </p:cBhvr>
                                      <p:tavLst>
                                        <p:tav tm="0">
                                          <p:val>
                                            <p:strVal val="1+#ppt_w/2"/>
                                          </p:val>
                                        </p:tav>
                                        <p:tav tm="100000">
                                          <p:val>
                                            <p:strVal val="#ppt_x"/>
                                          </p:val>
                                        </p:tav>
                                      </p:tavLst>
                                    </p:anim>
                                    <p:anim calcmode="lin" valueType="num">
                                      <p:cBhvr additive="base">
                                        <p:cTn id="60" dur="1000" fill="hold"/>
                                        <p:tgtEl>
                                          <p:spTgt spid="4">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
            <a:ext cx="9144000" cy="783772"/>
          </a:xfrm>
          <a:prstGeom prst="rect">
            <a:avLst/>
          </a:prstGeom>
          <a:solidFill>
            <a:srgbClr val="15477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p:cNvSpPr/>
          <p:nvPr/>
        </p:nvSpPr>
        <p:spPr>
          <a:xfrm>
            <a:off x="0" y="863930"/>
            <a:ext cx="9144000" cy="152400"/>
          </a:xfrm>
          <a:prstGeom prst="rect">
            <a:avLst/>
          </a:prstGeom>
          <a:solidFill>
            <a:srgbClr val="15477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3314" name="Picture 2" descr="S:\Marketing Material\Pictures\Stress Anxiety Depression\medium stressed out businesswoman.JPG"/>
          <p:cNvPicPr>
            <a:picLocks noChangeAspect="1" noChangeArrowheads="1"/>
          </p:cNvPicPr>
          <p:nvPr/>
        </p:nvPicPr>
        <p:blipFill>
          <a:blip r:embed="rId2" cstate="print"/>
          <a:srcRect l="9091" b="12134"/>
          <a:stretch>
            <a:fillRect/>
          </a:stretch>
        </p:blipFill>
        <p:spPr bwMode="auto">
          <a:xfrm>
            <a:off x="0" y="990600"/>
            <a:ext cx="9144000" cy="5867400"/>
          </a:xfrm>
          <a:prstGeom prst="rect">
            <a:avLst/>
          </a:prstGeom>
          <a:noFill/>
        </p:spPr>
      </p:pic>
      <p:sp>
        <p:nvSpPr>
          <p:cNvPr id="5" name="Title 4"/>
          <p:cNvSpPr>
            <a:spLocks noGrp="1"/>
          </p:cNvSpPr>
          <p:nvPr>
            <p:ph type="title"/>
          </p:nvPr>
        </p:nvSpPr>
        <p:spPr>
          <a:xfrm>
            <a:off x="76200" y="1981200"/>
            <a:ext cx="6553200" cy="1672123"/>
          </a:xfrm>
        </p:spPr>
        <p:txBody>
          <a:bodyPr>
            <a:normAutofit fontScale="90000"/>
          </a:bodyPr>
          <a:lstStyle/>
          <a:p>
            <a:r>
              <a:rPr lang="en-US" sz="2700" dirty="0" smtClean="0">
                <a:solidFill>
                  <a:srgbClr val="15477B"/>
                </a:solidFill>
                <a:latin typeface="+mn-lt"/>
              </a:rPr>
              <a:t>STRESS</a:t>
            </a:r>
            <a:r>
              <a:rPr lang="en-US" sz="3600" dirty="0" smtClean="0">
                <a:solidFill>
                  <a:srgbClr val="15477B"/>
                </a:solidFill>
                <a:latin typeface="+mn-lt"/>
              </a:rPr>
              <a:t> </a:t>
            </a:r>
            <a:r>
              <a:rPr lang="en-US" sz="2400" dirty="0" smtClean="0">
                <a:solidFill>
                  <a:srgbClr val="15477B"/>
                </a:solidFill>
                <a:latin typeface="+mn-lt"/>
              </a:rPr>
              <a:t>= Is a Normal Physiological </a:t>
            </a:r>
            <a:br>
              <a:rPr lang="en-US" sz="2400" dirty="0" smtClean="0">
                <a:solidFill>
                  <a:srgbClr val="15477B"/>
                </a:solidFill>
                <a:latin typeface="+mn-lt"/>
              </a:rPr>
            </a:br>
            <a:r>
              <a:rPr lang="en-US" sz="2400" dirty="0" smtClean="0">
                <a:solidFill>
                  <a:srgbClr val="15477B"/>
                </a:solidFill>
                <a:latin typeface="+mn-lt"/>
              </a:rPr>
              <a:t>                   </a:t>
            </a:r>
            <a:r>
              <a:rPr lang="en-US" sz="2400" dirty="0" smtClean="0">
                <a:solidFill>
                  <a:srgbClr val="15477B"/>
                </a:solidFill>
              </a:rPr>
              <a:t>Reaction </a:t>
            </a:r>
            <a:r>
              <a:rPr lang="en-US" sz="2400" dirty="0" smtClean="0">
                <a:solidFill>
                  <a:srgbClr val="15477B"/>
                </a:solidFill>
                <a:latin typeface="+mn-lt"/>
              </a:rPr>
              <a:t>to a Perceived Threat.</a:t>
            </a:r>
            <a:br>
              <a:rPr lang="en-US" sz="2400" dirty="0" smtClean="0">
                <a:solidFill>
                  <a:srgbClr val="15477B"/>
                </a:solidFill>
                <a:latin typeface="+mn-lt"/>
              </a:rPr>
            </a:br>
            <a:r>
              <a:rPr lang="en-US" sz="2400" dirty="0" smtClean="0">
                <a:solidFill>
                  <a:srgbClr val="15477B"/>
                </a:solidFill>
                <a:latin typeface="+mn-lt"/>
              </a:rPr>
              <a:t/>
            </a:r>
            <a:br>
              <a:rPr lang="en-US" sz="2400" dirty="0" smtClean="0">
                <a:solidFill>
                  <a:srgbClr val="15477B"/>
                </a:solidFill>
                <a:latin typeface="+mn-lt"/>
              </a:rPr>
            </a:br>
            <a:r>
              <a:rPr lang="en-US" sz="2400" dirty="0" smtClean="0">
                <a:solidFill>
                  <a:srgbClr val="15477B"/>
                </a:solidFill>
                <a:latin typeface="+mn-lt"/>
              </a:rPr>
              <a:t>	</a:t>
            </a:r>
            <a:endParaRPr lang="en-US" sz="2700" dirty="0">
              <a:solidFill>
                <a:srgbClr val="15477B"/>
              </a:solidFill>
              <a:latin typeface="+mn-lt"/>
            </a:endParaRPr>
          </a:p>
        </p:txBody>
      </p:sp>
      <p:sp>
        <p:nvSpPr>
          <p:cNvPr id="13" name="TextBox 12"/>
          <p:cNvSpPr txBox="1"/>
          <p:nvPr/>
        </p:nvSpPr>
        <p:spPr>
          <a:xfrm>
            <a:off x="457200" y="0"/>
            <a:ext cx="8147715" cy="769441"/>
          </a:xfrm>
          <a:prstGeom prst="rect">
            <a:avLst/>
          </a:prstGeom>
          <a:noFill/>
        </p:spPr>
        <p:txBody>
          <a:bodyPr wrap="square">
            <a:spAutoFit/>
          </a:bodyPr>
          <a:lstStyle/>
          <a:p>
            <a:pPr algn="ctr" fontAlgn="auto">
              <a:spcBef>
                <a:spcPts val="0"/>
              </a:spcBef>
              <a:spcAft>
                <a:spcPts val="0"/>
              </a:spcAft>
              <a:defRPr/>
            </a:pPr>
            <a:r>
              <a:rPr lang="en-US" sz="4400" b="1" cap="small" dirty="0" smtClean="0">
                <a:solidFill>
                  <a:schemeClr val="bg1"/>
                </a:solidFill>
                <a:latin typeface="+mn-lt"/>
                <a:cs typeface="+mn-cs"/>
              </a:rPr>
              <a:t>Definitions of Stress</a:t>
            </a:r>
            <a:endParaRPr lang="en-US" sz="4400" b="1" cap="small" dirty="0">
              <a:solidFill>
                <a:schemeClr val="bg1"/>
              </a:solidFill>
              <a:latin typeface="+mn-lt"/>
              <a:cs typeface="+mn-cs"/>
            </a:endParaRPr>
          </a:p>
        </p:txBody>
      </p:sp>
      <p:sp>
        <p:nvSpPr>
          <p:cNvPr id="12" name="TextBox 11"/>
          <p:cNvSpPr txBox="1"/>
          <p:nvPr/>
        </p:nvSpPr>
        <p:spPr>
          <a:xfrm>
            <a:off x="457200" y="3196123"/>
            <a:ext cx="4495800" cy="800219"/>
          </a:xfrm>
          <a:prstGeom prst="rect">
            <a:avLst/>
          </a:prstGeom>
          <a:noFill/>
        </p:spPr>
        <p:txBody>
          <a:bodyPr wrap="square" rtlCol="0">
            <a:spAutoFit/>
          </a:bodyPr>
          <a:lstStyle/>
          <a:p>
            <a:pPr algn="ctr"/>
            <a:r>
              <a:rPr lang="en-US" sz="2800" b="1" dirty="0" err="1" smtClean="0">
                <a:solidFill>
                  <a:srgbClr val="15477B"/>
                </a:solidFill>
              </a:rPr>
              <a:t>Eustress</a:t>
            </a:r>
            <a:r>
              <a:rPr lang="en-US" sz="2800" b="1" dirty="0" smtClean="0">
                <a:solidFill>
                  <a:srgbClr val="15477B"/>
                </a:solidFill>
              </a:rPr>
              <a:t> </a:t>
            </a:r>
            <a:r>
              <a:rPr lang="en-US" sz="1200" b="1" dirty="0" smtClean="0">
                <a:solidFill>
                  <a:srgbClr val="15477B"/>
                </a:solidFill>
              </a:rPr>
              <a:t>vs.</a:t>
            </a:r>
            <a:r>
              <a:rPr lang="en-US" sz="2800" b="1" dirty="0" smtClean="0">
                <a:solidFill>
                  <a:srgbClr val="15477B"/>
                </a:solidFill>
              </a:rPr>
              <a:t> Distress</a:t>
            </a:r>
          </a:p>
          <a:p>
            <a:pPr algn="ctr"/>
            <a:endParaRPr lang="en-US" dirty="0"/>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1000" fill="hold"/>
                                        <p:tgtEl>
                                          <p:spTgt spid="12"/>
                                        </p:tgtEl>
                                        <p:attrNameLst>
                                          <p:attrName>ppt_w</p:attrName>
                                        </p:attrNameLst>
                                      </p:cBhvr>
                                      <p:tavLst>
                                        <p:tav tm="0">
                                          <p:val>
                                            <p:strVal val="#ppt_w*0.70"/>
                                          </p:val>
                                        </p:tav>
                                        <p:tav tm="100000">
                                          <p:val>
                                            <p:strVal val="#ppt_w"/>
                                          </p:val>
                                        </p:tav>
                                      </p:tavLst>
                                    </p:anim>
                                    <p:anim calcmode="lin" valueType="num">
                                      <p:cBhvr>
                                        <p:cTn id="15" dur="1000" fill="hold"/>
                                        <p:tgtEl>
                                          <p:spTgt spid="12"/>
                                        </p:tgtEl>
                                        <p:attrNameLst>
                                          <p:attrName>ppt_h</p:attrName>
                                        </p:attrNameLst>
                                      </p:cBhvr>
                                      <p:tavLst>
                                        <p:tav tm="0">
                                          <p:val>
                                            <p:strVal val="#ppt_h"/>
                                          </p:val>
                                        </p:tav>
                                        <p:tav tm="100000">
                                          <p:val>
                                            <p:strVal val="#ppt_h"/>
                                          </p:val>
                                        </p:tav>
                                      </p:tavLst>
                                    </p:anim>
                                    <p:animEffect transition="in" filter="fade">
                                      <p:cBhvr>
                                        <p:cTn id="1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descr="S:\Marketing Material\Pictures\Work-Life\emotionalwellbeing.jpg"/>
          <p:cNvPicPr>
            <a:picLocks noChangeAspect="1" noChangeArrowheads="1"/>
          </p:cNvPicPr>
          <p:nvPr/>
        </p:nvPicPr>
        <p:blipFill>
          <a:blip r:embed="rId2" cstate="print"/>
          <a:srcRect l="25528" t="11167" r="44235"/>
          <a:stretch>
            <a:fillRect/>
          </a:stretch>
        </p:blipFill>
        <p:spPr bwMode="auto">
          <a:xfrm>
            <a:off x="6096000" y="914400"/>
            <a:ext cx="3048000" cy="5943600"/>
          </a:xfrm>
          <a:prstGeom prst="rect">
            <a:avLst/>
          </a:prstGeom>
          <a:noFill/>
        </p:spPr>
      </p:pic>
      <p:sp>
        <p:nvSpPr>
          <p:cNvPr id="8" name="Rectangle 7"/>
          <p:cNvSpPr/>
          <p:nvPr/>
        </p:nvSpPr>
        <p:spPr>
          <a:xfrm>
            <a:off x="0" y="-1"/>
            <a:ext cx="9144000" cy="783772"/>
          </a:xfrm>
          <a:prstGeom prst="rect">
            <a:avLst/>
          </a:prstGeom>
          <a:solidFill>
            <a:srgbClr val="15477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p:cNvSpPr/>
          <p:nvPr/>
        </p:nvSpPr>
        <p:spPr>
          <a:xfrm>
            <a:off x="0" y="863930"/>
            <a:ext cx="9144000" cy="152400"/>
          </a:xfrm>
          <a:prstGeom prst="rect">
            <a:avLst/>
          </a:prstGeom>
          <a:solidFill>
            <a:srgbClr val="15477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TextBox 8"/>
          <p:cNvSpPr txBox="1"/>
          <p:nvPr/>
        </p:nvSpPr>
        <p:spPr>
          <a:xfrm>
            <a:off x="1638300" y="100600"/>
            <a:ext cx="5867400" cy="661400"/>
          </a:xfrm>
          <a:prstGeom prst="rect">
            <a:avLst/>
          </a:prstGeom>
          <a:noFill/>
        </p:spPr>
        <p:txBody>
          <a:bodyPr wrap="square">
            <a:spAutoFit/>
          </a:bodyPr>
          <a:lstStyle/>
          <a:p>
            <a:pPr algn="ctr">
              <a:lnSpc>
                <a:spcPts val="4400"/>
              </a:lnSpc>
              <a:spcBef>
                <a:spcPts val="0"/>
              </a:spcBef>
              <a:defRPr/>
            </a:pPr>
            <a:r>
              <a:rPr lang="en-US" sz="4400" b="1" cap="small" dirty="0" smtClean="0">
                <a:solidFill>
                  <a:schemeClr val="bg1"/>
                </a:solidFill>
              </a:rPr>
              <a:t>Resilience</a:t>
            </a:r>
            <a:endParaRPr lang="en-US" sz="4400" b="1" cap="small" dirty="0">
              <a:solidFill>
                <a:schemeClr val="bg1"/>
              </a:solidFill>
            </a:endParaRPr>
          </a:p>
        </p:txBody>
      </p:sp>
      <p:sp>
        <p:nvSpPr>
          <p:cNvPr id="12" name="Rectangle 11"/>
          <p:cNvSpPr/>
          <p:nvPr/>
        </p:nvSpPr>
        <p:spPr>
          <a:xfrm>
            <a:off x="152400" y="1828800"/>
            <a:ext cx="5791200" cy="4132285"/>
          </a:xfrm>
          <a:prstGeom prst="rect">
            <a:avLst/>
          </a:prstGeom>
        </p:spPr>
        <p:txBody>
          <a:bodyPr wrap="square">
            <a:spAutoFit/>
          </a:bodyPr>
          <a:lstStyle/>
          <a:p>
            <a:pPr algn="just">
              <a:lnSpc>
                <a:spcPts val="2100"/>
              </a:lnSpc>
            </a:pPr>
            <a:r>
              <a:rPr lang="en-US" sz="2000" dirty="0" smtClean="0"/>
              <a:t>To be resilient means to be able to 'spring back' into shape after being deformed. To be emotionally resilient means to be able to spring back emotionally after suffering through difficult and stressful times in one's life. </a:t>
            </a:r>
          </a:p>
          <a:p>
            <a:pPr algn="just">
              <a:lnSpc>
                <a:spcPts val="2100"/>
              </a:lnSpc>
            </a:pPr>
            <a:endParaRPr lang="en-US" sz="2000" dirty="0"/>
          </a:p>
          <a:p>
            <a:pPr algn="just">
              <a:lnSpc>
                <a:spcPts val="2100"/>
              </a:lnSpc>
            </a:pPr>
            <a:r>
              <a:rPr lang="en-US" sz="2000" dirty="0" smtClean="0"/>
              <a:t>Stressed people experience a flood of powerful negative emotions which may include anger, anxiety, and depression. Some people remain trapped in these negative emotions long after the stressful events that have caused them have passed.</a:t>
            </a:r>
          </a:p>
          <a:p>
            <a:pPr algn="just">
              <a:lnSpc>
                <a:spcPts val="2100"/>
              </a:lnSpc>
            </a:pPr>
            <a:endParaRPr lang="en-US" sz="2000" dirty="0"/>
          </a:p>
          <a:p>
            <a:pPr algn="just">
              <a:lnSpc>
                <a:spcPts val="2100"/>
              </a:lnSpc>
            </a:pPr>
            <a:r>
              <a:rPr lang="en-US" sz="2000" dirty="0" smtClean="0"/>
              <a:t>Emotionally resilient people, on the other hand, are quickly able to bounce back to their normal emotional state. </a:t>
            </a:r>
            <a:endParaRPr lang="en-US" sz="2000" dirty="0"/>
          </a:p>
        </p:txBody>
      </p:sp>
    </p:spTree>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
            <a:ext cx="9144000" cy="783772"/>
          </a:xfrm>
          <a:prstGeom prst="rect">
            <a:avLst/>
          </a:prstGeom>
          <a:solidFill>
            <a:srgbClr val="15477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3" name="Picture 12" descr="Middle Aged Woman.jpg"/>
          <p:cNvPicPr>
            <a:picLocks noChangeAspect="1"/>
          </p:cNvPicPr>
          <p:nvPr/>
        </p:nvPicPr>
        <p:blipFill>
          <a:blip r:embed="rId2" cstate="print"/>
          <a:srcRect l="19024" t="20780" r="11387" b="14941"/>
          <a:stretch>
            <a:fillRect/>
          </a:stretch>
        </p:blipFill>
        <p:spPr>
          <a:xfrm>
            <a:off x="4953000" y="914400"/>
            <a:ext cx="4191000" cy="5943600"/>
          </a:xfrm>
          <a:prstGeom prst="rect">
            <a:avLst/>
          </a:prstGeom>
        </p:spPr>
      </p:pic>
      <p:sp>
        <p:nvSpPr>
          <p:cNvPr id="9" name="TextBox 8"/>
          <p:cNvSpPr txBox="1"/>
          <p:nvPr/>
        </p:nvSpPr>
        <p:spPr>
          <a:xfrm>
            <a:off x="498143" y="105410"/>
            <a:ext cx="8147715" cy="656590"/>
          </a:xfrm>
          <a:prstGeom prst="rect">
            <a:avLst/>
          </a:prstGeom>
          <a:noFill/>
        </p:spPr>
        <p:txBody>
          <a:bodyPr wrap="square">
            <a:spAutoFit/>
          </a:bodyPr>
          <a:lstStyle/>
          <a:p>
            <a:pPr algn="ctr" fontAlgn="auto">
              <a:lnSpc>
                <a:spcPts val="4400"/>
              </a:lnSpc>
              <a:spcAft>
                <a:spcPts val="0"/>
              </a:spcAft>
              <a:defRPr/>
            </a:pPr>
            <a:r>
              <a:rPr lang="en-US" sz="4400" b="1" cap="small" dirty="0" smtClean="0">
                <a:solidFill>
                  <a:schemeClr val="bg1"/>
                </a:solidFill>
              </a:rPr>
              <a:t>Traits of Emotional Resilience</a:t>
            </a:r>
            <a:endParaRPr lang="en-US" sz="4400" b="1" cap="small" dirty="0">
              <a:solidFill>
                <a:schemeClr val="bg1"/>
              </a:solidFill>
            </a:endParaRPr>
          </a:p>
        </p:txBody>
      </p:sp>
      <p:sp>
        <p:nvSpPr>
          <p:cNvPr id="14" name="TextBox 9"/>
          <p:cNvSpPr txBox="1">
            <a:spLocks noChangeArrowheads="1"/>
          </p:cNvSpPr>
          <p:nvPr/>
        </p:nvSpPr>
        <p:spPr bwMode="auto">
          <a:xfrm>
            <a:off x="457200" y="1676400"/>
            <a:ext cx="4212265" cy="4078039"/>
          </a:xfrm>
          <a:prstGeom prst="rect">
            <a:avLst/>
          </a:prstGeom>
          <a:noFill/>
          <a:ln w="9525">
            <a:noFill/>
            <a:miter lim="800000"/>
            <a:headEnd/>
            <a:tailEnd/>
          </a:ln>
        </p:spPr>
        <p:txBody>
          <a:bodyPr wrap="square">
            <a:spAutoFit/>
          </a:bodyPr>
          <a:lstStyle/>
          <a:p>
            <a:pPr>
              <a:spcBef>
                <a:spcPts val="576"/>
              </a:spcBef>
              <a:buFont typeface="Wingdings" pitchFamily="2" charset="2"/>
              <a:buChar char="Ø"/>
            </a:pPr>
            <a:r>
              <a:rPr lang="en-US" sz="2800" b="1" dirty="0" smtClean="0">
                <a:solidFill>
                  <a:srgbClr val="15477B"/>
                </a:solidFill>
                <a:latin typeface="Calibri" pitchFamily="34" charset="0"/>
              </a:rPr>
              <a:t> Emotional Awareness</a:t>
            </a:r>
          </a:p>
          <a:p>
            <a:pPr>
              <a:spcBef>
                <a:spcPts val="576"/>
              </a:spcBef>
              <a:buFont typeface="Wingdings" pitchFamily="2" charset="2"/>
              <a:buChar char="Ø"/>
            </a:pPr>
            <a:r>
              <a:rPr lang="en-US" sz="2800" b="1" dirty="0" smtClean="0">
                <a:solidFill>
                  <a:srgbClr val="15477B"/>
                </a:solidFill>
                <a:latin typeface="Calibri" pitchFamily="34" charset="0"/>
              </a:rPr>
              <a:t> Perseverance</a:t>
            </a:r>
          </a:p>
          <a:p>
            <a:pPr>
              <a:spcBef>
                <a:spcPts val="576"/>
              </a:spcBef>
              <a:buFont typeface="Wingdings" pitchFamily="2" charset="2"/>
              <a:buChar char="Ø"/>
            </a:pPr>
            <a:r>
              <a:rPr lang="en-US" sz="2800" b="1" dirty="0" smtClean="0">
                <a:solidFill>
                  <a:srgbClr val="15477B"/>
                </a:solidFill>
                <a:latin typeface="Calibri" pitchFamily="34" charset="0"/>
              </a:rPr>
              <a:t> Internal Locus of Control</a:t>
            </a:r>
          </a:p>
          <a:p>
            <a:pPr>
              <a:spcBef>
                <a:spcPts val="576"/>
              </a:spcBef>
              <a:buFont typeface="Wingdings" pitchFamily="2" charset="2"/>
              <a:buChar char="Ø"/>
            </a:pPr>
            <a:r>
              <a:rPr lang="en-US" sz="2800" b="1" dirty="0" smtClean="0">
                <a:solidFill>
                  <a:srgbClr val="15477B"/>
                </a:solidFill>
                <a:latin typeface="Calibri" pitchFamily="34" charset="0"/>
              </a:rPr>
              <a:t> Optimism</a:t>
            </a:r>
          </a:p>
          <a:p>
            <a:pPr>
              <a:spcBef>
                <a:spcPts val="576"/>
              </a:spcBef>
              <a:buFont typeface="Wingdings" pitchFamily="2" charset="2"/>
              <a:buChar char="Ø"/>
            </a:pPr>
            <a:r>
              <a:rPr lang="en-US" sz="2800" b="1" dirty="0" smtClean="0">
                <a:solidFill>
                  <a:srgbClr val="15477B"/>
                </a:solidFill>
                <a:latin typeface="Calibri" pitchFamily="34" charset="0"/>
              </a:rPr>
              <a:t> Support</a:t>
            </a:r>
          </a:p>
          <a:p>
            <a:pPr>
              <a:spcBef>
                <a:spcPts val="576"/>
              </a:spcBef>
              <a:buFont typeface="Wingdings" pitchFamily="2" charset="2"/>
              <a:buChar char="Ø"/>
            </a:pPr>
            <a:r>
              <a:rPr lang="en-US" sz="2800" b="1" dirty="0" smtClean="0">
                <a:solidFill>
                  <a:srgbClr val="15477B"/>
                </a:solidFill>
                <a:latin typeface="Calibri" pitchFamily="34" charset="0"/>
              </a:rPr>
              <a:t> Sense of Humor</a:t>
            </a:r>
          </a:p>
          <a:p>
            <a:pPr>
              <a:spcBef>
                <a:spcPts val="576"/>
              </a:spcBef>
              <a:buFont typeface="Wingdings" pitchFamily="2" charset="2"/>
              <a:buChar char="Ø"/>
            </a:pPr>
            <a:r>
              <a:rPr lang="en-US" sz="2800" b="1" dirty="0" smtClean="0">
                <a:solidFill>
                  <a:srgbClr val="15477B"/>
                </a:solidFill>
                <a:latin typeface="Calibri" pitchFamily="34" charset="0"/>
              </a:rPr>
              <a:t> Perspective</a:t>
            </a:r>
          </a:p>
          <a:p>
            <a:pPr>
              <a:spcBef>
                <a:spcPts val="576"/>
              </a:spcBef>
              <a:buFont typeface="Wingdings" pitchFamily="2" charset="2"/>
              <a:buChar char="Ø"/>
            </a:pPr>
            <a:r>
              <a:rPr lang="en-US" sz="2800" b="1" dirty="0" smtClean="0">
                <a:solidFill>
                  <a:srgbClr val="15477B"/>
                </a:solidFill>
                <a:latin typeface="Calibri" pitchFamily="34" charset="0"/>
              </a:rPr>
              <a:t> Sense of Mission</a:t>
            </a:r>
            <a:endParaRPr lang="en-US" sz="2800" b="1" dirty="0">
              <a:solidFill>
                <a:srgbClr val="15477B"/>
              </a:solidFill>
              <a:latin typeface="Calibri" pitchFamily="34" charset="0"/>
            </a:endParaRPr>
          </a:p>
        </p:txBody>
      </p:sp>
      <p:sp>
        <p:nvSpPr>
          <p:cNvPr id="10" name="Rectangle 9"/>
          <p:cNvSpPr/>
          <p:nvPr/>
        </p:nvSpPr>
        <p:spPr>
          <a:xfrm>
            <a:off x="0" y="863930"/>
            <a:ext cx="9144000" cy="152400"/>
          </a:xfrm>
          <a:prstGeom prst="rect">
            <a:avLst/>
          </a:prstGeom>
          <a:solidFill>
            <a:srgbClr val="15477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0" descr="S:\Marketing Material\Pictures\New (Unsorted)\confetti_border_by_cesstrelle-d5mbx3s.png"/>
          <p:cNvPicPr>
            <a:picLocks noChangeAspect="1" noChangeArrowheads="1"/>
          </p:cNvPicPr>
          <p:nvPr/>
        </p:nvPicPr>
        <p:blipFill>
          <a:blip r:embed="rId3" cstate="print"/>
          <a:srcRect/>
          <a:stretch>
            <a:fillRect/>
          </a:stretch>
        </p:blipFill>
        <p:spPr bwMode="auto">
          <a:xfrm>
            <a:off x="0" y="990600"/>
            <a:ext cx="9144000" cy="5867400"/>
          </a:xfrm>
          <a:prstGeom prst="rect">
            <a:avLst/>
          </a:prstGeom>
          <a:noFill/>
          <a:ln w="9525">
            <a:noFill/>
            <a:miter lim="800000"/>
            <a:headEnd/>
            <a:tailEnd/>
          </a:ln>
        </p:spPr>
      </p:pic>
      <p:sp>
        <p:nvSpPr>
          <p:cNvPr id="10" name="Rectangle 9"/>
          <p:cNvSpPr/>
          <p:nvPr/>
        </p:nvSpPr>
        <p:spPr>
          <a:xfrm>
            <a:off x="0" y="-1"/>
            <a:ext cx="9144000" cy="783772"/>
          </a:xfrm>
          <a:prstGeom prst="rect">
            <a:avLst/>
          </a:prstGeom>
          <a:solidFill>
            <a:srgbClr val="15477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ectangle 10"/>
          <p:cNvSpPr/>
          <p:nvPr/>
        </p:nvSpPr>
        <p:spPr>
          <a:xfrm>
            <a:off x="0" y="863930"/>
            <a:ext cx="9144000" cy="152400"/>
          </a:xfrm>
          <a:prstGeom prst="rect">
            <a:avLst/>
          </a:prstGeom>
          <a:solidFill>
            <a:srgbClr val="15477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TextBox 8"/>
          <p:cNvSpPr txBox="1"/>
          <p:nvPr/>
        </p:nvSpPr>
        <p:spPr>
          <a:xfrm>
            <a:off x="381000" y="0"/>
            <a:ext cx="8305800" cy="707886"/>
          </a:xfrm>
          <a:prstGeom prst="rect">
            <a:avLst/>
          </a:prstGeom>
          <a:noFill/>
        </p:spPr>
        <p:txBody>
          <a:bodyPr>
            <a:spAutoFit/>
          </a:bodyPr>
          <a:lstStyle/>
          <a:p>
            <a:pPr algn="ctr" fontAlgn="auto">
              <a:spcBef>
                <a:spcPts val="0"/>
              </a:spcBef>
              <a:spcAft>
                <a:spcPts val="0"/>
              </a:spcAft>
              <a:defRPr/>
            </a:pPr>
            <a:r>
              <a:rPr lang="en-US" sz="4000" b="1" cap="small" dirty="0">
                <a:solidFill>
                  <a:schemeClr val="bg1"/>
                </a:solidFill>
                <a:latin typeface="+mn-lt"/>
                <a:cs typeface="+mn-cs"/>
              </a:rPr>
              <a:t>What Would You </a:t>
            </a:r>
            <a:r>
              <a:rPr lang="en-US" sz="4000" b="1" cap="small" dirty="0" smtClean="0">
                <a:solidFill>
                  <a:schemeClr val="bg1"/>
                </a:solidFill>
                <a:latin typeface="+mn-lt"/>
                <a:cs typeface="+mn-cs"/>
              </a:rPr>
              <a:t>Do </a:t>
            </a:r>
            <a:r>
              <a:rPr lang="en-US" sz="4000" b="1" cap="small" dirty="0">
                <a:solidFill>
                  <a:schemeClr val="bg1"/>
                </a:solidFill>
                <a:latin typeface="+mn-lt"/>
                <a:cs typeface="+mn-cs"/>
              </a:rPr>
              <a:t>If You Won?</a:t>
            </a:r>
          </a:p>
        </p:txBody>
      </p:sp>
      <p:sp>
        <p:nvSpPr>
          <p:cNvPr id="11271" name="TextBox 9"/>
          <p:cNvSpPr txBox="1">
            <a:spLocks noChangeArrowheads="1"/>
          </p:cNvSpPr>
          <p:nvPr/>
        </p:nvSpPr>
        <p:spPr bwMode="auto">
          <a:xfrm>
            <a:off x="685800" y="1828800"/>
            <a:ext cx="7391400" cy="954088"/>
          </a:xfrm>
          <a:prstGeom prst="rect">
            <a:avLst/>
          </a:prstGeom>
          <a:noFill/>
          <a:ln w="9525">
            <a:noFill/>
            <a:miter lim="800000"/>
            <a:headEnd/>
            <a:tailEnd/>
          </a:ln>
        </p:spPr>
        <p:txBody>
          <a:bodyPr>
            <a:spAutoFit/>
          </a:bodyPr>
          <a:lstStyle/>
          <a:p>
            <a:pPr marL="514350" indent="-514350"/>
            <a:endParaRPr lang="en-US" sz="2800">
              <a:latin typeface="Calibri" pitchFamily="34" charset="0"/>
            </a:endParaRPr>
          </a:p>
          <a:p>
            <a:pPr marL="514350" indent="-514350">
              <a:buFont typeface="Calibri" pitchFamily="34" charset="0"/>
              <a:buAutoNum type="arabicPeriod"/>
            </a:pPr>
            <a:endParaRPr lang="en-US" sz="2800">
              <a:latin typeface="Calibri" pitchFamily="34" charset="0"/>
            </a:endParaRPr>
          </a:p>
        </p:txBody>
      </p:sp>
      <p:pic>
        <p:nvPicPr>
          <p:cNvPr id="11272" name="Content Placeholder 5" descr="http://www.coloradolottery.com/repository/Image/Powerball/MM_PB.jpg"/>
          <p:cNvPicPr>
            <a:picLocks/>
          </p:cNvPicPr>
          <p:nvPr/>
        </p:nvPicPr>
        <p:blipFill>
          <a:blip r:embed="rId4" cstate="print"/>
          <a:srcRect/>
          <a:stretch>
            <a:fillRect/>
          </a:stretch>
        </p:blipFill>
        <p:spPr bwMode="auto">
          <a:xfrm>
            <a:off x="1447800" y="1981200"/>
            <a:ext cx="6248400" cy="3884141"/>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descr="S:\Marketing Material\Pictures\Work-Life\happy1.jpg"/>
          <p:cNvPicPr>
            <a:picLocks noChangeAspect="1" noChangeArrowheads="1"/>
          </p:cNvPicPr>
          <p:nvPr/>
        </p:nvPicPr>
        <p:blipFill>
          <a:blip r:embed="rId2" cstate="print"/>
          <a:srcRect r="40298" b="32717"/>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457200" y="457200"/>
            <a:ext cx="8229600" cy="1143000"/>
          </a:xfrm>
        </p:spPr>
        <p:txBody>
          <a:bodyPr>
            <a:normAutofit/>
          </a:bodyPr>
          <a:lstStyle/>
          <a:p>
            <a:pPr marL="742950" indent="-742950" algn="l"/>
            <a:r>
              <a:rPr lang="en-US" sz="4000" b="1" i="1" dirty="0" smtClean="0">
                <a:solidFill>
                  <a:schemeClr val="bg1"/>
                </a:solidFill>
                <a:effectLst>
                  <a:outerShdw blurRad="50800" dist="38100" dir="8100000" algn="tr" rotWithShape="0">
                    <a:prstClr val="black">
                      <a:alpha val="40000"/>
                    </a:prstClr>
                  </a:outerShdw>
                </a:effectLst>
              </a:rPr>
              <a:t>  Emotional Awareness</a:t>
            </a:r>
            <a:endParaRPr lang="en-US" sz="4000" b="1" i="1" dirty="0">
              <a:solidFill>
                <a:schemeClr val="bg1"/>
              </a:solidFill>
              <a:effectLst>
                <a:outerShdw blurRad="50800" dist="38100" dir="8100000" algn="tr" rotWithShape="0">
                  <a:prstClr val="black">
                    <a:alpha val="40000"/>
                  </a:prstClr>
                </a:outerShdw>
              </a:effectLst>
            </a:endParaRPr>
          </a:p>
        </p:txBody>
      </p:sp>
      <p:sp>
        <p:nvSpPr>
          <p:cNvPr id="3" name="Content Placeholder 2"/>
          <p:cNvSpPr>
            <a:spLocks noGrp="1"/>
          </p:cNvSpPr>
          <p:nvPr>
            <p:ph idx="1"/>
          </p:nvPr>
        </p:nvSpPr>
        <p:spPr>
          <a:xfrm>
            <a:off x="762000" y="1828800"/>
            <a:ext cx="3886200" cy="3733800"/>
          </a:xfrm>
        </p:spPr>
        <p:txBody>
          <a:bodyPr>
            <a:normAutofit/>
          </a:bodyPr>
          <a:lstStyle/>
          <a:p>
            <a:pPr>
              <a:buFont typeface="Wingdings" pitchFamily="2" charset="2"/>
              <a:buChar char="Ø"/>
            </a:pPr>
            <a:r>
              <a:rPr lang="en-US" sz="2400" b="1" dirty="0" smtClean="0">
                <a:solidFill>
                  <a:schemeClr val="bg1"/>
                </a:solidFill>
              </a:rPr>
              <a:t>Be aware what your feeling, when you’re feeling…</a:t>
            </a:r>
          </a:p>
          <a:p>
            <a:pPr>
              <a:buFont typeface="Wingdings" pitchFamily="2" charset="2"/>
              <a:buChar char="Ø"/>
            </a:pPr>
            <a:r>
              <a:rPr lang="en-US" sz="2400" b="1" dirty="0" smtClean="0">
                <a:solidFill>
                  <a:schemeClr val="bg1"/>
                </a:solidFill>
              </a:rPr>
              <a:t>Know why you’re feeling</a:t>
            </a:r>
          </a:p>
          <a:p>
            <a:pPr>
              <a:buFont typeface="Wingdings" pitchFamily="2" charset="2"/>
              <a:buChar char="Ø"/>
            </a:pPr>
            <a:r>
              <a:rPr lang="en-US" sz="2400" b="1" dirty="0" smtClean="0">
                <a:solidFill>
                  <a:schemeClr val="bg1"/>
                </a:solidFill>
              </a:rPr>
              <a:t>Know the impact of your feeling on behavior, thoughts, performance</a:t>
            </a:r>
          </a:p>
          <a:p>
            <a:pPr>
              <a:buFont typeface="Wingdings" pitchFamily="2" charset="2"/>
              <a:buChar char="Ø"/>
            </a:pPr>
            <a:r>
              <a:rPr lang="en-US" sz="2400" b="1" dirty="0" smtClean="0">
                <a:solidFill>
                  <a:schemeClr val="bg1"/>
                </a:solidFill>
              </a:rPr>
              <a:t>Mindfulness in the moment</a:t>
            </a:r>
            <a:endParaRPr lang="en-US" sz="2400" b="1" dirty="0">
              <a:solidFill>
                <a:schemeClr val="bg1"/>
              </a:solidFill>
            </a:endParaRPr>
          </a:p>
        </p:txBody>
      </p:sp>
    </p:spTree>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1250</Words>
  <Application>Microsoft Office PowerPoint</Application>
  <PresentationFormat>On-screen Show (4:3)</PresentationFormat>
  <Paragraphs>180</Paragraphs>
  <Slides>23</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Bradley Hand ITC</vt:lpstr>
      <vt:lpstr>Calibri</vt:lpstr>
      <vt:lpstr>Cambria</vt:lpstr>
      <vt:lpstr>Wingdings</vt:lpstr>
      <vt:lpstr>Office Theme</vt:lpstr>
      <vt:lpstr>Strengthening Emotional Resilience For Colorado Cleft Conference May 3, 2014</vt:lpstr>
      <vt:lpstr>PowerPoint Presentation</vt:lpstr>
      <vt:lpstr>Your Cleft Strong</vt:lpstr>
      <vt:lpstr>PowerPoint Presentation</vt:lpstr>
      <vt:lpstr>STRESS = Is a Normal Physiological                     Reaction to a Perceived Threat.   </vt:lpstr>
      <vt:lpstr>PowerPoint Presentation</vt:lpstr>
      <vt:lpstr>PowerPoint Presentation</vt:lpstr>
      <vt:lpstr>PowerPoint Presentation</vt:lpstr>
      <vt:lpstr>  Emotional Awareness</vt:lpstr>
      <vt:lpstr>PowerPoint Presentation</vt:lpstr>
      <vt:lpstr>PowerPoint Presentation</vt:lpstr>
      <vt:lpstr>PowerPoint Presentation</vt:lpstr>
      <vt:lpstr>PowerPoint Presentation</vt:lpstr>
      <vt:lpstr>PowerPoint Presentation</vt:lpstr>
      <vt:lpstr> Perspective – Perseverance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Strengthening Emotional Resilience For Colorado Cleft Conference May 3, 2014</dc:title>
  <dc:creator>Marley Hamrick</dc:creator>
  <cp:lastModifiedBy>Marley Hamrick</cp:lastModifiedBy>
  <cp:revision>1</cp:revision>
  <dcterms:modified xsi:type="dcterms:W3CDTF">2014-05-13T03:37:49Z</dcterms:modified>
</cp:coreProperties>
</file>