
<file path=[Content_Types].xml><?xml version="1.0" encoding="utf-8"?>
<Types xmlns="http://schemas.openxmlformats.org/package/2006/content-types">
  <Default Extension="png" ContentType="image/png"/>
  <Default Extension="tmp"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18"/>
  </p:notesMasterIdLst>
  <p:sldIdLst>
    <p:sldId id="256" r:id="rId2"/>
    <p:sldId id="257" r:id="rId3"/>
    <p:sldId id="277" r:id="rId4"/>
    <p:sldId id="280" r:id="rId5"/>
    <p:sldId id="270" r:id="rId6"/>
    <p:sldId id="279" r:id="rId7"/>
    <p:sldId id="261" r:id="rId8"/>
    <p:sldId id="262" r:id="rId9"/>
    <p:sldId id="263" r:id="rId10"/>
    <p:sldId id="264" r:id="rId11"/>
    <p:sldId id="267" r:id="rId12"/>
    <p:sldId id="265" r:id="rId13"/>
    <p:sldId id="266" r:id="rId14"/>
    <p:sldId id="268" r:id="rId15"/>
    <p:sldId id="275" r:id="rId16"/>
    <p:sldId id="276"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1" d="100"/>
          <a:sy n="61" d="100"/>
        </p:scale>
        <p:origin x="66" y="138"/>
      </p:cViewPr>
      <p:guideLst>
        <p:guide orient="horz" pos="2160"/>
        <p:guide pos="2880"/>
      </p:guideLst>
    </p:cSldViewPr>
  </p:slideViewPr>
  <p:notesTextViewPr>
    <p:cViewPr>
      <p:scale>
        <a:sx n="1" d="1"/>
        <a:sy n="1" d="1"/>
      </p:scale>
      <p:origin x="0" y="0"/>
    </p:cViewPr>
  </p:notesTextViewPr>
  <p:sorterViewPr>
    <p:cViewPr>
      <p:scale>
        <a:sx n="100" d="100"/>
        <a:sy n="100" d="100"/>
      </p:scale>
      <p:origin x="0" y="212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980DED-E39C-4D14-B894-D25CAACFB42B}" type="datetimeFigureOut">
              <a:rPr lang="en-US" smtClean="0"/>
              <a:t>5/12/2014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CE34F0-6D63-4577-8A64-E86B844616CF}" type="slidenum">
              <a:rPr lang="en-US" smtClean="0"/>
              <a:t>‹#›</a:t>
            </a:fld>
            <a:endParaRPr lang="en-US"/>
          </a:p>
        </p:txBody>
      </p:sp>
    </p:spTree>
    <p:extLst>
      <p:ext uri="{BB962C8B-B14F-4D97-AF65-F5344CB8AC3E}">
        <p14:creationId xmlns:p14="http://schemas.microsoft.com/office/powerpoint/2010/main" val="36150136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D375AF34-54E9-41BE-B4A3-BA79A513619A}" type="slidenum">
              <a:rPr lang="en-US" smtClean="0">
                <a:latin typeface="Arial" pitchFamily="34" charset="0"/>
              </a:rPr>
              <a:pPr/>
              <a:t>16</a:t>
            </a:fld>
            <a:endParaRPr lang="en-US" dirty="0" smtClean="0">
              <a:latin typeface="Arial" pitchFamily="34" charset="0"/>
            </a:endParaRPr>
          </a:p>
        </p:txBody>
      </p:sp>
      <p:sp>
        <p:nvSpPr>
          <p:cNvPr id="95235" name="Rectangle 2"/>
          <p:cNvSpPr>
            <a:spLocks noGrp="1" noRot="1" noChangeAspect="1" noChangeArrowheads="1" noTextEdit="1"/>
          </p:cNvSpPr>
          <p:nvPr>
            <p:ph type="sldImg"/>
          </p:nvPr>
        </p:nvSpPr>
        <p:spPr>
          <a:xfrm>
            <a:off x="1160463" y="706438"/>
            <a:ext cx="4537075" cy="3403600"/>
          </a:xfrm>
          <a:ln/>
        </p:spPr>
      </p:sp>
      <p:sp>
        <p:nvSpPr>
          <p:cNvPr id="95236" name="Rectangle 3"/>
          <p:cNvSpPr>
            <a:spLocks noGrp="1" noChangeArrowheads="1"/>
          </p:cNvSpPr>
          <p:nvPr>
            <p:ph type="body" idx="1"/>
          </p:nvPr>
        </p:nvSpPr>
        <p:spPr>
          <a:xfrm>
            <a:off x="914400" y="4343400"/>
            <a:ext cx="5029200" cy="4098925"/>
          </a:xfrm>
          <a:noFill/>
          <a:ln/>
        </p:spPr>
        <p:txBody>
          <a:bodyPr/>
          <a:lstStyle/>
          <a:p>
            <a:pPr eaLnBrk="1" hangingPunct="1"/>
            <a:endParaRPr lang="en-US" dirty="0" smtClean="0">
              <a:latin typeface="Arial" pitchFamily="34" charset="0"/>
            </a:endParaRPr>
          </a:p>
        </p:txBody>
      </p:sp>
    </p:spTree>
    <p:extLst>
      <p:ext uri="{BB962C8B-B14F-4D97-AF65-F5344CB8AC3E}">
        <p14:creationId xmlns:p14="http://schemas.microsoft.com/office/powerpoint/2010/main" val="35622581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8A60F474-8F7C-4370-B469-637B948C26D0}" type="datetimeFigureOut">
              <a:rPr lang="en-US" smtClean="0"/>
              <a:t>5/12/2014</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11" name="Slide Number Placeholder 10"/>
          <p:cNvSpPr>
            <a:spLocks noGrp="1"/>
          </p:cNvSpPr>
          <p:nvPr>
            <p:ph type="sldNum" sz="quarter" idx="12"/>
          </p:nvPr>
        </p:nvSpPr>
        <p:spPr/>
        <p:txBody>
          <a:bodyPr/>
          <a:lstStyle>
            <a:extLst/>
          </a:lstStyle>
          <a:p>
            <a:fld id="{EF66AAA4-E2D7-43EE-890D-01B84B07A0CD}"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A60F474-8F7C-4370-B469-637B948C26D0}" type="datetimeFigureOut">
              <a:rPr lang="en-US" smtClean="0"/>
              <a:t>5/12/2014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F66AAA4-E2D7-43EE-890D-01B84B07A0C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A60F474-8F7C-4370-B469-637B948C26D0}" type="datetimeFigureOut">
              <a:rPr lang="en-US" smtClean="0"/>
              <a:t>5/12/2014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F66AAA4-E2D7-43EE-890D-01B84B07A0CD}"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600200"/>
            <a:ext cx="4038600" cy="4525963"/>
          </a:xfrm>
        </p:spPr>
        <p:txBody>
          <a:bodyPr/>
          <a:lstStyle/>
          <a:p>
            <a:endParaRPr lang="en-US" dirty="0"/>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51575"/>
            <a:ext cx="2133600" cy="476250"/>
          </a:xfrm>
        </p:spPr>
        <p:txBody>
          <a:bodyPr/>
          <a:lstStyle>
            <a:lvl1pPr>
              <a:defRPr/>
            </a:lvl1pPr>
          </a:lstStyle>
          <a:p>
            <a:endParaRPr lang="en-US" dirty="0"/>
          </a:p>
        </p:txBody>
      </p:sp>
      <p:sp>
        <p:nvSpPr>
          <p:cNvPr id="6" name="Slide Number Placeholder 5"/>
          <p:cNvSpPr>
            <a:spLocks noGrp="1"/>
          </p:cNvSpPr>
          <p:nvPr>
            <p:ph type="sldNum" sz="quarter" idx="11"/>
          </p:nvPr>
        </p:nvSpPr>
        <p:spPr>
          <a:xfrm>
            <a:off x="6553200" y="6248400"/>
            <a:ext cx="2133600" cy="476250"/>
          </a:xfrm>
        </p:spPr>
        <p:txBody>
          <a:bodyPr/>
          <a:lstStyle>
            <a:lvl1pPr>
              <a:defRPr/>
            </a:lvl1pPr>
          </a:lstStyle>
          <a:p>
            <a:fld id="{399397B3-F9CD-4829-B4E2-BA5CBA8AB62C}" type="slidenum">
              <a:rPr lang="en-US"/>
              <a:pPr/>
              <a:t>‹#›</a:t>
            </a:fld>
            <a:endParaRPr lang="en-US" dirty="0"/>
          </a:p>
        </p:txBody>
      </p:sp>
      <p:sp>
        <p:nvSpPr>
          <p:cNvPr id="7" name="Footer Placeholder 6"/>
          <p:cNvSpPr>
            <a:spLocks noGrp="1"/>
          </p:cNvSpPr>
          <p:nvPr>
            <p:ph type="ftr" sz="quarter" idx="12"/>
          </p:nvPr>
        </p:nvSpPr>
        <p:spPr>
          <a:xfrm>
            <a:off x="3124200" y="6248400"/>
            <a:ext cx="2895600" cy="476250"/>
          </a:xfrm>
        </p:spPr>
        <p:txBody>
          <a:bodyPr/>
          <a:lstStyle>
            <a:lvl1pPr>
              <a:defRPr/>
            </a:lvl1pPr>
          </a:lstStyle>
          <a:p>
            <a:endParaRPr lang="en-US" dirty="0"/>
          </a:p>
        </p:txBody>
      </p:sp>
    </p:spTree>
    <p:extLst>
      <p:ext uri="{BB962C8B-B14F-4D97-AF65-F5344CB8AC3E}">
        <p14:creationId xmlns:p14="http://schemas.microsoft.com/office/powerpoint/2010/main" val="8938913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A60F474-8F7C-4370-B469-637B948C26D0}" type="datetimeFigureOut">
              <a:rPr lang="en-US" smtClean="0"/>
              <a:t>5/12/2014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F66AAA4-E2D7-43EE-890D-01B84B07A0C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8A60F474-8F7C-4370-B469-637B948C26D0}" type="datetimeFigureOut">
              <a:rPr lang="en-US" smtClean="0"/>
              <a:t>5/12/2014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F66AAA4-E2D7-43EE-890D-01B84B07A0CD}"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A60F474-8F7C-4370-B469-637B948C26D0}" type="datetimeFigureOut">
              <a:rPr lang="en-US" smtClean="0"/>
              <a:t>5/12/2014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EF66AAA4-E2D7-43EE-890D-01B84B07A0C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8A60F474-8F7C-4370-B469-637B948C26D0}" type="datetimeFigureOut">
              <a:rPr lang="en-US" smtClean="0"/>
              <a:t>5/12/2014</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EF66AAA4-E2D7-43EE-890D-01B84B07A0C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8A60F474-8F7C-4370-B469-637B948C26D0}" type="datetimeFigureOut">
              <a:rPr lang="en-US" smtClean="0"/>
              <a:t>5/12/2014</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EF66AAA4-E2D7-43EE-890D-01B84B07A0C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8A60F474-8F7C-4370-B469-637B948C26D0}" type="datetimeFigureOut">
              <a:rPr lang="en-US" smtClean="0"/>
              <a:t>5/12/2014</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EF66AAA4-E2D7-43EE-890D-01B84B07A0C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A60F474-8F7C-4370-B469-637B948C26D0}" type="datetimeFigureOut">
              <a:rPr lang="en-US" smtClean="0"/>
              <a:t>5/12/2014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EF66AAA4-E2D7-43EE-890D-01B84B07A0CD}"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A60F474-8F7C-4370-B469-637B948C26D0}" type="datetimeFigureOut">
              <a:rPr lang="en-US" smtClean="0"/>
              <a:t>5/12/2014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EF66AAA4-E2D7-43EE-890D-01B84B07A0CD}" type="slidenum">
              <a:rPr lang="en-US" smtClean="0"/>
              <a:t>‹#›</a:t>
            </a:fld>
            <a:endParaRPr lang="en-US"/>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8A60F474-8F7C-4370-B469-637B948C26D0}" type="datetimeFigureOut">
              <a:rPr lang="en-US" smtClean="0"/>
              <a:t>5/12/2014</a:t>
            </a:fld>
            <a:endParaRPr lang="en-US"/>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EF66AAA4-E2D7-43EE-890D-01B84B07A0C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acpa-cpf.org/" TargetMode="Externa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3" Type="http://schemas.openxmlformats.org/officeDocument/2006/relationships/image" Target="../media/image16.jpeg"/><Relationship Id="rId7" Type="http://schemas.openxmlformats.org/officeDocument/2006/relationships/image" Target="../media/image20.jpeg"/><Relationship Id="rId12" Type="http://schemas.openxmlformats.org/officeDocument/2006/relationships/image" Target="../media/image25.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9.jpeg"/><Relationship Id="rId11" Type="http://schemas.openxmlformats.org/officeDocument/2006/relationships/image" Target="../media/image24.jpeg"/><Relationship Id="rId5" Type="http://schemas.openxmlformats.org/officeDocument/2006/relationships/image" Target="../media/image18.jpeg"/><Relationship Id="rId15" Type="http://schemas.openxmlformats.org/officeDocument/2006/relationships/image" Target="../media/image28.jpeg"/><Relationship Id="rId10" Type="http://schemas.openxmlformats.org/officeDocument/2006/relationships/image" Target="../media/image23.jpeg"/><Relationship Id="rId4" Type="http://schemas.openxmlformats.org/officeDocument/2006/relationships/image" Target="../media/image17.png"/><Relationship Id="rId9" Type="http://schemas.openxmlformats.org/officeDocument/2006/relationships/image" Target="../media/image22.jpeg"/><Relationship Id="rId14" Type="http://schemas.openxmlformats.org/officeDocument/2006/relationships/image" Target="../media/image27.png"/></Relationships>
</file>

<file path=ppt/slides/_rels/slide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tmp"/></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0"/>
            <a:ext cx="7772400" cy="2590800"/>
          </a:xfrm>
        </p:spPr>
        <p:txBody>
          <a:bodyPr>
            <a:normAutofit fontScale="90000"/>
          </a:bodyPr>
          <a:lstStyle/>
          <a:p>
            <a:pPr algn="ctr"/>
            <a:r>
              <a:rPr lang="en-US" dirty="0" smtClean="0"/>
              <a:t>Collaborating with Your Local Teams</a:t>
            </a:r>
            <a:br>
              <a:rPr lang="en-US" dirty="0" smtClean="0"/>
            </a:br>
            <a:r>
              <a:rPr lang="en-US" dirty="0" smtClean="0"/>
              <a:t>Recommendations from Your Clinical Coordinators</a:t>
            </a:r>
            <a:endParaRPr lang="en-US" dirty="0"/>
          </a:p>
        </p:txBody>
      </p:sp>
      <p:sp>
        <p:nvSpPr>
          <p:cNvPr id="3" name="Subtitle 2"/>
          <p:cNvSpPr>
            <a:spLocks noGrp="1"/>
          </p:cNvSpPr>
          <p:nvPr>
            <p:ph type="subTitle" idx="1"/>
          </p:nvPr>
        </p:nvSpPr>
        <p:spPr>
          <a:xfrm>
            <a:off x="722376" y="3685032"/>
            <a:ext cx="7772400" cy="2334768"/>
          </a:xfrm>
        </p:spPr>
        <p:txBody>
          <a:bodyPr>
            <a:normAutofit/>
          </a:bodyPr>
          <a:lstStyle/>
          <a:p>
            <a:pPr algn="ctr"/>
            <a:endParaRPr lang="en-US" dirty="0" smtClean="0"/>
          </a:p>
          <a:p>
            <a:pPr algn="ctr"/>
            <a:r>
              <a:rPr lang="en-US" dirty="0" smtClean="0"/>
              <a:t>Jamie Idelberg, BS, RDH</a:t>
            </a:r>
          </a:p>
          <a:p>
            <a:pPr algn="ctr"/>
            <a:r>
              <a:rPr lang="en-US" dirty="0" smtClean="0"/>
              <a:t>Children’s Hospital Colorado</a:t>
            </a:r>
          </a:p>
          <a:p>
            <a:pPr algn="ctr"/>
            <a:endParaRPr lang="en-US" dirty="0"/>
          </a:p>
          <a:p>
            <a:pPr algn="ctr"/>
            <a:r>
              <a:rPr lang="en-US" dirty="0" smtClean="0"/>
              <a:t>Theresa Snelling, M.A., CCC-SLP</a:t>
            </a:r>
          </a:p>
          <a:p>
            <a:pPr algn="ctr"/>
            <a:r>
              <a:rPr lang="en-US" dirty="0" smtClean="0"/>
              <a:t>Rose Medical Center</a:t>
            </a:r>
            <a:endParaRPr lang="en-US" dirty="0"/>
          </a:p>
        </p:txBody>
      </p:sp>
    </p:spTree>
    <p:extLst>
      <p:ext uri="{BB962C8B-B14F-4D97-AF65-F5344CB8AC3E}">
        <p14:creationId xmlns:p14="http://schemas.microsoft.com/office/powerpoint/2010/main" val="39541556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410200"/>
            <a:ext cx="8183880" cy="1051560"/>
          </a:xfrm>
        </p:spPr>
        <p:txBody>
          <a:bodyPr>
            <a:normAutofit fontScale="90000"/>
          </a:bodyPr>
          <a:lstStyle/>
          <a:p>
            <a:r>
              <a:rPr lang="en-US" dirty="0"/>
              <a:t>How to Prepare for a Team Visit</a:t>
            </a:r>
          </a:p>
        </p:txBody>
      </p:sp>
      <p:sp>
        <p:nvSpPr>
          <p:cNvPr id="3" name="Content Placeholder 2"/>
          <p:cNvSpPr>
            <a:spLocks noGrp="1"/>
          </p:cNvSpPr>
          <p:nvPr>
            <p:ph idx="1"/>
          </p:nvPr>
        </p:nvSpPr>
        <p:spPr/>
        <p:txBody>
          <a:bodyPr>
            <a:normAutofit/>
          </a:bodyPr>
          <a:lstStyle/>
          <a:p>
            <a:r>
              <a:rPr lang="en-US" sz="2400" dirty="0" smtClean="0"/>
              <a:t>Inform your providers/therapists of CPC appointment date</a:t>
            </a:r>
          </a:p>
          <a:p>
            <a:r>
              <a:rPr lang="en-US" sz="2400" dirty="0" smtClean="0"/>
              <a:t>Have appropriate release/consent forms signed</a:t>
            </a:r>
          </a:p>
          <a:p>
            <a:r>
              <a:rPr lang="en-US" sz="2400" dirty="0" smtClean="0"/>
              <a:t>Invite therapist to attend Clinic</a:t>
            </a:r>
          </a:p>
          <a:p>
            <a:r>
              <a:rPr lang="en-US" sz="2400" dirty="0"/>
              <a:t>Make sure schools are in the loop….</a:t>
            </a:r>
          </a:p>
          <a:p>
            <a:r>
              <a:rPr lang="en-US" sz="2400" dirty="0" smtClean="0"/>
              <a:t>Prepare your child</a:t>
            </a:r>
            <a:endParaRPr lang="en-US" sz="24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0400" y="3215640"/>
            <a:ext cx="2057400" cy="2581102"/>
          </a:xfrm>
          <a:prstGeom prst="rect">
            <a:avLst/>
          </a:prstGeom>
        </p:spPr>
      </p:pic>
    </p:spTree>
    <p:extLst>
      <p:ext uri="{BB962C8B-B14F-4D97-AF65-F5344CB8AC3E}">
        <p14:creationId xmlns:p14="http://schemas.microsoft.com/office/powerpoint/2010/main" val="14629897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410200"/>
            <a:ext cx="8183880" cy="1051560"/>
          </a:xfrm>
        </p:spPr>
        <p:txBody>
          <a:bodyPr>
            <a:normAutofit/>
          </a:bodyPr>
          <a:lstStyle/>
          <a:p>
            <a:r>
              <a:rPr lang="en-US" dirty="0" smtClean="0"/>
              <a:t>Issues Teams are Keen on….</a:t>
            </a:r>
            <a:endParaRPr lang="en-US" dirty="0"/>
          </a:p>
        </p:txBody>
      </p:sp>
      <p:sp>
        <p:nvSpPr>
          <p:cNvPr id="3" name="Content Placeholder 2"/>
          <p:cNvSpPr>
            <a:spLocks noGrp="1"/>
          </p:cNvSpPr>
          <p:nvPr>
            <p:ph sz="half" idx="1"/>
          </p:nvPr>
        </p:nvSpPr>
        <p:spPr>
          <a:xfrm>
            <a:off x="514352" y="530352"/>
            <a:ext cx="5734048" cy="4803648"/>
          </a:xfrm>
        </p:spPr>
        <p:txBody>
          <a:bodyPr>
            <a:normAutofit/>
          </a:bodyPr>
          <a:lstStyle/>
          <a:p>
            <a:r>
              <a:rPr lang="en-US" dirty="0" smtClean="0"/>
              <a:t>Airway issues/sleep problems</a:t>
            </a:r>
          </a:p>
          <a:p>
            <a:r>
              <a:rPr lang="en-US" dirty="0" smtClean="0"/>
              <a:t>Ear issues</a:t>
            </a:r>
          </a:p>
          <a:p>
            <a:r>
              <a:rPr lang="en-US" dirty="0" smtClean="0"/>
              <a:t>Dental concerns/cavities</a:t>
            </a:r>
          </a:p>
          <a:p>
            <a:r>
              <a:rPr lang="en-US" dirty="0" smtClean="0"/>
              <a:t>Psycho/social</a:t>
            </a:r>
          </a:p>
          <a:p>
            <a:r>
              <a:rPr lang="en-US" dirty="0" smtClean="0"/>
              <a:t>Need/timing for additional surgeries:</a:t>
            </a:r>
          </a:p>
          <a:p>
            <a:pPr lvl="1"/>
            <a:r>
              <a:rPr lang="en-US" dirty="0" smtClean="0"/>
              <a:t>Surgeries for speech</a:t>
            </a:r>
          </a:p>
          <a:p>
            <a:pPr lvl="1"/>
            <a:r>
              <a:rPr lang="en-US" dirty="0" smtClean="0"/>
              <a:t>Bone grafts</a:t>
            </a:r>
          </a:p>
          <a:p>
            <a:pPr lvl="1"/>
            <a:r>
              <a:rPr lang="en-US" dirty="0" smtClean="0"/>
              <a:t>Lip revisions</a:t>
            </a:r>
          </a:p>
          <a:p>
            <a:pPr lvl="1"/>
            <a:r>
              <a:rPr lang="en-US" dirty="0" smtClean="0"/>
              <a:t>Others as needed</a:t>
            </a:r>
          </a:p>
          <a:p>
            <a:endParaRPr lang="en-US" dirty="0"/>
          </a:p>
        </p:txBody>
      </p:sp>
      <p:pic>
        <p:nvPicPr>
          <p:cNvPr id="6146" name="Picture 2" descr="C:\Users\Mark\AppData\Local\Microsoft\Windows\Temporary Internet Files\Content.IE5\K8M97IHO\MC900359001[1].wmf"/>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5943600" y="990600"/>
            <a:ext cx="1808683" cy="1571854"/>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Mark\AppData\Local\Microsoft\Windows\Temporary Internet Files\Content.IE5\XTWVWS4M\MC90034745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2971800"/>
            <a:ext cx="1747418" cy="17876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44478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5562600"/>
            <a:ext cx="6629400" cy="914400"/>
          </a:xfrm>
        </p:spPr>
        <p:txBody>
          <a:bodyPr>
            <a:normAutofit/>
          </a:bodyPr>
          <a:lstStyle/>
          <a:p>
            <a:r>
              <a:rPr lang="en-US" sz="2800" dirty="0" smtClean="0"/>
              <a:t>Speech Therapy….helpful hints</a:t>
            </a:r>
            <a:endParaRPr lang="en-US" sz="2800" dirty="0"/>
          </a:p>
        </p:txBody>
      </p:sp>
      <p:sp>
        <p:nvSpPr>
          <p:cNvPr id="9" name="Text Placeholder 8"/>
          <p:cNvSpPr>
            <a:spLocks noGrp="1"/>
          </p:cNvSpPr>
          <p:nvPr>
            <p:ph type="body" idx="2"/>
          </p:nvPr>
        </p:nvSpPr>
        <p:spPr>
          <a:xfrm>
            <a:off x="5562600" y="1524000"/>
            <a:ext cx="2971800" cy="4206112"/>
          </a:xfrm>
        </p:spPr>
        <p:txBody>
          <a:bodyPr/>
          <a:lstStyle/>
          <a:p>
            <a:endParaRPr lang="en-US" dirty="0"/>
          </a:p>
        </p:txBody>
      </p:sp>
      <p:sp>
        <p:nvSpPr>
          <p:cNvPr id="3" name="Content Placeholder 2"/>
          <p:cNvSpPr>
            <a:spLocks noGrp="1"/>
          </p:cNvSpPr>
          <p:nvPr>
            <p:ph sz="half" idx="1"/>
          </p:nvPr>
        </p:nvSpPr>
        <p:spPr/>
        <p:txBody>
          <a:bodyPr/>
          <a:lstStyle/>
          <a:p>
            <a:pPr marL="0" indent="0">
              <a:buNone/>
            </a:pPr>
            <a:r>
              <a:rPr lang="en-US" dirty="0" smtClean="0"/>
              <a:t>Let your speech therapist know if:</a:t>
            </a:r>
          </a:p>
          <a:p>
            <a:r>
              <a:rPr lang="en-US" dirty="0" smtClean="0"/>
              <a:t>your child is congested</a:t>
            </a:r>
          </a:p>
          <a:p>
            <a:endParaRPr lang="en-US" dirty="0" smtClean="0"/>
          </a:p>
          <a:p>
            <a:endParaRPr lang="en-US" dirty="0"/>
          </a:p>
        </p:txBody>
      </p:sp>
      <p:pic>
        <p:nvPicPr>
          <p:cNvPr id="10242" name="Picture 2" descr="https://encrypted-tbn3.gstatic.com/images?q=tbn:ANd9GcQOb3oiYfk9N58aBWyTBd_DZOf4qb4OmrMqSv7P-Ye0QW1oDL-Kq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2042160"/>
            <a:ext cx="2466975" cy="1847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31628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410200"/>
            <a:ext cx="8183880" cy="1051560"/>
          </a:xfrm>
        </p:spPr>
        <p:txBody>
          <a:bodyPr>
            <a:normAutofit/>
          </a:bodyPr>
          <a:lstStyle/>
          <a:p>
            <a:r>
              <a:rPr lang="en-US" dirty="0" smtClean="0"/>
              <a:t>Thoughts:</a:t>
            </a:r>
            <a:endParaRPr lang="en-US" dirty="0"/>
          </a:p>
        </p:txBody>
      </p:sp>
      <p:sp>
        <p:nvSpPr>
          <p:cNvPr id="3" name="Content Placeholder 2"/>
          <p:cNvSpPr>
            <a:spLocks noGrp="1"/>
          </p:cNvSpPr>
          <p:nvPr>
            <p:ph sz="half" idx="1"/>
          </p:nvPr>
        </p:nvSpPr>
        <p:spPr>
          <a:xfrm>
            <a:off x="514352" y="530352"/>
            <a:ext cx="5886448" cy="4389120"/>
          </a:xfrm>
        </p:spPr>
        <p:txBody>
          <a:bodyPr>
            <a:normAutofit/>
          </a:bodyPr>
          <a:lstStyle/>
          <a:p>
            <a:r>
              <a:rPr lang="en-US" dirty="0" smtClean="0"/>
              <a:t>Partner with your providers</a:t>
            </a:r>
          </a:p>
          <a:p>
            <a:r>
              <a:rPr lang="en-US" dirty="0" smtClean="0"/>
              <a:t>Read &amp; save your Clinic reports</a:t>
            </a:r>
            <a:endParaRPr lang="en-US" b="1" i="1" dirty="0" smtClean="0"/>
          </a:p>
          <a:p>
            <a:r>
              <a:rPr lang="en-US" dirty="0" smtClean="0"/>
              <a:t>Organize</a:t>
            </a:r>
            <a:r>
              <a:rPr lang="en-US" i="1" dirty="0" smtClean="0"/>
              <a:t> yo</a:t>
            </a:r>
            <a:r>
              <a:rPr lang="en-US" dirty="0" smtClean="0"/>
              <a:t>ur medical records</a:t>
            </a:r>
          </a:p>
          <a:p>
            <a:r>
              <a:rPr lang="en-US" dirty="0" smtClean="0"/>
              <a:t>Have your questions ready</a:t>
            </a:r>
          </a:p>
          <a:p>
            <a:r>
              <a:rPr lang="en-US" dirty="0" smtClean="0"/>
              <a:t>Be proactive</a:t>
            </a:r>
          </a:p>
          <a:p>
            <a:r>
              <a:rPr lang="en-US" dirty="0" smtClean="0"/>
              <a:t>Develop family traditions around Clinic visits/surgery</a:t>
            </a:r>
          </a:p>
          <a:p>
            <a:endParaRPr lang="en-US" dirty="0"/>
          </a:p>
          <a:p>
            <a:r>
              <a:rPr lang="en-US" dirty="0" smtClean="0"/>
              <a:t>Teams take care of the “whole” child…</a:t>
            </a:r>
            <a:endParaRPr lang="en-US" dirty="0"/>
          </a:p>
          <a:p>
            <a:endParaRPr lang="en-US" dirty="0" smtClean="0"/>
          </a:p>
          <a:p>
            <a:endParaRPr lang="en-US" dirty="0"/>
          </a:p>
        </p:txBody>
      </p:sp>
      <p:pic>
        <p:nvPicPr>
          <p:cNvPr id="7171" name="Picture 3" descr="C:\Users\Mark\AppData\Local\Microsoft\Windows\Temporary Internet Files\Content.IE5\XTWVWS4M\MP900448643[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59017" y="3505200"/>
            <a:ext cx="2336800" cy="1752600"/>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p:cNvSpPr>
            <a:spLocks noGrp="1"/>
          </p:cNvSpPr>
          <p:nvPr>
            <p:ph sz="half" idx="2"/>
          </p:nvPr>
        </p:nvSpPr>
        <p:spPr/>
        <p:txBody>
          <a:bodyPr/>
          <a:lstStyle/>
          <a:p>
            <a:endParaRPr lang="en-US" dirty="0"/>
          </a:p>
        </p:txBody>
      </p:sp>
    </p:spTree>
    <p:extLst>
      <p:ext uri="{BB962C8B-B14F-4D97-AF65-F5344CB8AC3E}">
        <p14:creationId xmlns:p14="http://schemas.microsoft.com/office/powerpoint/2010/main" val="41244478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half" idx="1"/>
          </p:nvPr>
        </p:nvSpPr>
        <p:spPr>
          <a:xfrm>
            <a:off x="514352" y="530352"/>
            <a:ext cx="4972048" cy="4389120"/>
          </a:xfrm>
        </p:spPr>
        <p:txBody>
          <a:bodyPr/>
          <a:lstStyle/>
          <a:p>
            <a:r>
              <a:rPr lang="en-US" dirty="0" smtClean="0"/>
              <a:t>Team Care is the Standard of Care for children with cleft lip/palate and related conditions.</a:t>
            </a:r>
          </a:p>
          <a:p>
            <a:r>
              <a:rPr lang="en-US" dirty="0" smtClean="0"/>
              <a:t>Cleft Palate Foundation</a:t>
            </a:r>
          </a:p>
          <a:p>
            <a:r>
              <a:rPr lang="en-US" dirty="0" smtClean="0">
                <a:hlinkClick r:id="rId2"/>
              </a:rPr>
              <a:t>www.acpa-cpf.org</a:t>
            </a:r>
            <a:endParaRPr lang="en-US" dirty="0" smtClean="0"/>
          </a:p>
          <a:p>
            <a:endParaRPr lang="en-US" dirty="0"/>
          </a:p>
        </p:txBody>
      </p:sp>
      <p:pic>
        <p:nvPicPr>
          <p:cNvPr id="5" name="Content Placeholder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019800" y="838200"/>
            <a:ext cx="2438400" cy="2438400"/>
          </a:xfrm>
        </p:spPr>
      </p:pic>
    </p:spTree>
    <p:extLst>
      <p:ext uri="{BB962C8B-B14F-4D97-AF65-F5344CB8AC3E}">
        <p14:creationId xmlns:p14="http://schemas.microsoft.com/office/powerpoint/2010/main" val="30139570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rrowheads="1"/>
          </p:cNvSpPr>
          <p:nvPr>
            <p:ph type="title"/>
          </p:nvPr>
        </p:nvSpPr>
        <p:spPr/>
        <p:txBody>
          <a:bodyPr/>
          <a:lstStyle/>
          <a:p>
            <a:r>
              <a:rPr lang="en-US" dirty="0" smtClean="0">
                <a:solidFill>
                  <a:schemeClr val="tx1"/>
                </a:solidFill>
              </a:rPr>
              <a:t>“Wonder”</a:t>
            </a:r>
            <a:endParaRPr lang="en-US" dirty="0">
              <a:solidFill>
                <a:schemeClr val="tx1"/>
              </a:solidFill>
            </a:endParaRPr>
          </a:p>
        </p:txBody>
      </p:sp>
      <p:sp>
        <p:nvSpPr>
          <p:cNvPr id="147459" name="Rectangle 3"/>
          <p:cNvSpPr>
            <a:spLocks noGrp="1" noChangeArrowheads="1"/>
          </p:cNvSpPr>
          <p:nvPr>
            <p:ph type="body" sz="half" idx="2"/>
          </p:nvPr>
        </p:nvSpPr>
        <p:spPr>
          <a:xfrm>
            <a:off x="3352800" y="1981200"/>
            <a:ext cx="5562600" cy="4525963"/>
          </a:xfrm>
        </p:spPr>
        <p:txBody>
          <a:bodyPr>
            <a:normAutofit fontScale="55000" lnSpcReduction="20000"/>
          </a:bodyPr>
          <a:lstStyle/>
          <a:p>
            <a:pPr>
              <a:buFont typeface="Wingdings" pitchFamily="2" charset="2"/>
              <a:buNone/>
            </a:pPr>
            <a:r>
              <a:rPr lang="en-US" sz="2800" b="1" dirty="0" smtClean="0">
                <a:solidFill>
                  <a:schemeClr val="accent1">
                    <a:lumMod val="75000"/>
                  </a:schemeClr>
                </a:solidFill>
              </a:rPr>
              <a:t>I won't describe what I look like. Whatever you're thinking, it's probably worse.</a:t>
            </a:r>
            <a:r>
              <a:rPr lang="en-US" sz="2800" dirty="0" smtClean="0"/>
              <a:t/>
            </a:r>
            <a:br>
              <a:rPr lang="en-US" sz="2800" dirty="0" smtClean="0"/>
            </a:br>
            <a:r>
              <a:rPr lang="en-US" sz="2800" dirty="0" smtClean="0"/>
              <a:t/>
            </a:r>
            <a:br>
              <a:rPr lang="en-US" sz="2800" dirty="0" smtClean="0"/>
            </a:br>
            <a:r>
              <a:rPr lang="en-US" sz="2800" dirty="0" smtClean="0"/>
              <a:t>August (Auggie) Pullman was born with a facial deformity that prevented him from going to a mainstream school—until now. He's about to start 5th grade at Beecher Prep, and if you've ever been the new kid then you know how hard that can be. The thing is Auggie's just an ordinary kid, with an extraordinary face. But can he convince his new classmates that he's just like them, despite appearances?</a:t>
            </a:r>
            <a:br>
              <a:rPr lang="en-US" sz="2800" dirty="0" smtClean="0"/>
            </a:br>
            <a:r>
              <a:rPr lang="en-US" sz="2800" dirty="0" smtClean="0"/>
              <a:t/>
            </a:r>
            <a:br>
              <a:rPr lang="en-US" sz="2800" dirty="0" smtClean="0"/>
            </a:br>
            <a:r>
              <a:rPr lang="en-US" sz="2800" dirty="0" smtClean="0"/>
              <a:t>R. J. Palacio has written a spare, warm, uplifting story that will have readers laughing one minute and wiping away tears the next. With wonderfully realistic family interactions (flawed, but loving), lively school scenes, and short chapters, </a:t>
            </a:r>
            <a:r>
              <a:rPr lang="en-US" sz="2800" i="1" dirty="0" smtClean="0"/>
              <a:t>Wonder</a:t>
            </a:r>
            <a:r>
              <a:rPr lang="en-US" sz="2800" dirty="0" smtClean="0"/>
              <a:t> is accessible to readers of all levels.</a:t>
            </a:r>
            <a:endParaRPr lang="en-US" sz="2800" dirty="0">
              <a:solidFill>
                <a:schemeClr val="folHlink"/>
              </a:solidFill>
            </a:endParaRPr>
          </a:p>
        </p:txBody>
      </p:sp>
      <p:pic>
        <p:nvPicPr>
          <p:cNvPr id="7170" name="Picture 2" descr="Front Cover"/>
          <p:cNvPicPr>
            <a:picLocks noChangeAspect="1" noChangeArrowheads="1"/>
          </p:cNvPicPr>
          <p:nvPr/>
        </p:nvPicPr>
        <p:blipFill>
          <a:blip r:embed="rId2" cstate="print"/>
          <a:srcRect/>
          <a:stretch>
            <a:fillRect/>
          </a:stretch>
        </p:blipFill>
        <p:spPr bwMode="auto">
          <a:xfrm>
            <a:off x="838200" y="1828798"/>
            <a:ext cx="2438400" cy="3733801"/>
          </a:xfrm>
          <a:prstGeom prst="rect">
            <a:avLst/>
          </a:prstGeom>
          <a:noFill/>
        </p:spPr>
      </p:pic>
    </p:spTree>
    <p:extLst>
      <p:ext uri="{BB962C8B-B14F-4D97-AF65-F5344CB8AC3E}">
        <p14:creationId xmlns:p14="http://schemas.microsoft.com/office/powerpoint/2010/main" val="4121540098"/>
      </p:ext>
    </p:extLst>
  </p:cSld>
  <p:clrMapOvr>
    <a:masterClrMapping/>
  </p:clrMapOvr>
  <p:transition>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58722" name="Picture 2" descr="DSCN0383"/>
          <p:cNvPicPr>
            <a:picLocks noChangeAspect="1" noChangeArrowheads="1"/>
          </p:cNvPicPr>
          <p:nvPr/>
        </p:nvPicPr>
        <p:blipFill>
          <a:blip r:embed="rId3" cstate="print"/>
          <a:srcRect/>
          <a:stretch>
            <a:fillRect/>
          </a:stretch>
        </p:blipFill>
        <p:spPr bwMode="auto">
          <a:xfrm>
            <a:off x="1527175" y="0"/>
            <a:ext cx="2525713" cy="3932238"/>
          </a:xfrm>
          <a:prstGeom prst="rect">
            <a:avLst/>
          </a:prstGeom>
          <a:noFill/>
          <a:ln w="9525">
            <a:noFill/>
            <a:miter lim="800000"/>
            <a:headEnd/>
            <a:tailEnd/>
          </a:ln>
        </p:spPr>
      </p:pic>
      <p:pic>
        <p:nvPicPr>
          <p:cNvPr id="158723" name="Picture 3" descr="dscn0001 Copy (1)"/>
          <p:cNvPicPr>
            <a:picLocks noChangeAspect="1" noChangeArrowheads="1"/>
          </p:cNvPicPr>
          <p:nvPr/>
        </p:nvPicPr>
        <p:blipFill>
          <a:blip r:embed="rId4" cstate="print"/>
          <a:srcRect/>
          <a:stretch>
            <a:fillRect/>
          </a:stretch>
        </p:blipFill>
        <p:spPr bwMode="auto">
          <a:xfrm>
            <a:off x="0" y="92075"/>
            <a:ext cx="2114550" cy="1851025"/>
          </a:xfrm>
          <a:prstGeom prst="rect">
            <a:avLst/>
          </a:prstGeom>
          <a:noFill/>
          <a:ln w="9525">
            <a:noFill/>
            <a:miter lim="800000"/>
            <a:headEnd/>
            <a:tailEnd/>
          </a:ln>
        </p:spPr>
      </p:pic>
      <p:pic>
        <p:nvPicPr>
          <p:cNvPr id="158724" name="Picture 4" descr="dscn0208 copy"/>
          <p:cNvPicPr>
            <a:picLocks noChangeAspect="1" noChangeArrowheads="1"/>
          </p:cNvPicPr>
          <p:nvPr/>
        </p:nvPicPr>
        <p:blipFill>
          <a:blip r:embed="rId5" cstate="print"/>
          <a:srcRect/>
          <a:stretch>
            <a:fillRect/>
          </a:stretch>
        </p:blipFill>
        <p:spPr bwMode="auto">
          <a:xfrm>
            <a:off x="0" y="4664075"/>
            <a:ext cx="1350963" cy="2101850"/>
          </a:xfrm>
          <a:prstGeom prst="rect">
            <a:avLst/>
          </a:prstGeom>
          <a:noFill/>
          <a:ln w="9525">
            <a:noFill/>
            <a:miter lim="800000"/>
            <a:headEnd/>
            <a:tailEnd/>
          </a:ln>
        </p:spPr>
      </p:pic>
      <p:pic>
        <p:nvPicPr>
          <p:cNvPr id="158725" name="Picture 5" descr="dscn0214"/>
          <p:cNvPicPr>
            <a:picLocks noChangeAspect="1" noChangeArrowheads="1"/>
          </p:cNvPicPr>
          <p:nvPr/>
        </p:nvPicPr>
        <p:blipFill>
          <a:blip r:embed="rId6" cstate="print"/>
          <a:srcRect/>
          <a:stretch>
            <a:fillRect/>
          </a:stretch>
        </p:blipFill>
        <p:spPr bwMode="auto">
          <a:xfrm>
            <a:off x="0" y="2011363"/>
            <a:ext cx="1527175" cy="2378075"/>
          </a:xfrm>
          <a:prstGeom prst="rect">
            <a:avLst/>
          </a:prstGeom>
          <a:noFill/>
          <a:ln w="9525">
            <a:noFill/>
            <a:miter lim="800000"/>
            <a:headEnd/>
            <a:tailEnd/>
          </a:ln>
        </p:spPr>
      </p:pic>
      <p:pic>
        <p:nvPicPr>
          <p:cNvPr id="158726" name="Picture 6" descr="dscn0330"/>
          <p:cNvPicPr>
            <a:picLocks noChangeAspect="1" noChangeArrowheads="1"/>
          </p:cNvPicPr>
          <p:nvPr/>
        </p:nvPicPr>
        <p:blipFill>
          <a:blip r:embed="rId7" cstate="print"/>
          <a:srcRect/>
          <a:stretch>
            <a:fillRect/>
          </a:stretch>
        </p:blipFill>
        <p:spPr bwMode="auto">
          <a:xfrm>
            <a:off x="7675563" y="2378075"/>
            <a:ext cx="1468437" cy="2286000"/>
          </a:xfrm>
          <a:prstGeom prst="rect">
            <a:avLst/>
          </a:prstGeom>
          <a:noFill/>
          <a:ln w="9525">
            <a:noFill/>
            <a:miter lim="800000"/>
            <a:headEnd/>
            <a:tailEnd/>
          </a:ln>
        </p:spPr>
      </p:pic>
      <p:pic>
        <p:nvPicPr>
          <p:cNvPr id="158727" name="Picture 7" descr="DSCN0384"/>
          <p:cNvPicPr>
            <a:picLocks noChangeAspect="1" noChangeArrowheads="1"/>
          </p:cNvPicPr>
          <p:nvPr/>
        </p:nvPicPr>
        <p:blipFill>
          <a:blip r:embed="rId8" cstate="print"/>
          <a:srcRect/>
          <a:stretch>
            <a:fillRect/>
          </a:stretch>
        </p:blipFill>
        <p:spPr bwMode="auto">
          <a:xfrm>
            <a:off x="6265863" y="4389438"/>
            <a:ext cx="2741612" cy="2400300"/>
          </a:xfrm>
          <a:prstGeom prst="rect">
            <a:avLst/>
          </a:prstGeom>
          <a:noFill/>
          <a:ln w="9525">
            <a:noFill/>
            <a:miter lim="800000"/>
            <a:headEnd/>
            <a:tailEnd/>
          </a:ln>
        </p:spPr>
      </p:pic>
      <p:pic>
        <p:nvPicPr>
          <p:cNvPr id="158728" name="Picture 8" descr="dscn0390"/>
          <p:cNvPicPr>
            <a:picLocks noChangeAspect="1" noChangeArrowheads="1"/>
          </p:cNvPicPr>
          <p:nvPr/>
        </p:nvPicPr>
        <p:blipFill>
          <a:blip r:embed="rId9" cstate="print"/>
          <a:srcRect/>
          <a:stretch>
            <a:fillRect/>
          </a:stretch>
        </p:blipFill>
        <p:spPr bwMode="auto">
          <a:xfrm>
            <a:off x="4464050" y="0"/>
            <a:ext cx="1644650" cy="2560638"/>
          </a:xfrm>
          <a:prstGeom prst="rect">
            <a:avLst/>
          </a:prstGeom>
          <a:noFill/>
          <a:ln w="9525">
            <a:noFill/>
            <a:miter lim="800000"/>
            <a:headEnd/>
            <a:tailEnd/>
          </a:ln>
        </p:spPr>
      </p:pic>
      <p:pic>
        <p:nvPicPr>
          <p:cNvPr id="158729" name="Picture 9" descr="DSCN1566"/>
          <p:cNvPicPr>
            <a:picLocks noChangeAspect="1" noChangeArrowheads="1"/>
          </p:cNvPicPr>
          <p:nvPr/>
        </p:nvPicPr>
        <p:blipFill>
          <a:blip r:embed="rId10" cstate="print"/>
          <a:srcRect/>
          <a:stretch>
            <a:fillRect/>
          </a:stretch>
        </p:blipFill>
        <p:spPr bwMode="auto">
          <a:xfrm>
            <a:off x="4621213" y="3749675"/>
            <a:ext cx="1997075" cy="3108325"/>
          </a:xfrm>
          <a:prstGeom prst="rect">
            <a:avLst/>
          </a:prstGeom>
          <a:noFill/>
          <a:ln w="9525">
            <a:noFill/>
            <a:miter lim="800000"/>
            <a:headEnd/>
            <a:tailEnd/>
          </a:ln>
        </p:spPr>
      </p:pic>
      <p:pic>
        <p:nvPicPr>
          <p:cNvPr id="158730" name="Picture 10" descr="DSCN1548"/>
          <p:cNvPicPr>
            <a:picLocks noChangeAspect="1" noChangeArrowheads="1"/>
          </p:cNvPicPr>
          <p:nvPr/>
        </p:nvPicPr>
        <p:blipFill>
          <a:blip r:embed="rId11" cstate="print"/>
          <a:srcRect/>
          <a:stretch>
            <a:fillRect/>
          </a:stretch>
        </p:blipFill>
        <p:spPr bwMode="auto">
          <a:xfrm>
            <a:off x="6108700" y="2193925"/>
            <a:ext cx="1528763" cy="2378075"/>
          </a:xfrm>
          <a:prstGeom prst="rect">
            <a:avLst/>
          </a:prstGeom>
          <a:noFill/>
          <a:ln w="9525">
            <a:noFill/>
            <a:miter lim="800000"/>
            <a:headEnd/>
            <a:tailEnd/>
          </a:ln>
        </p:spPr>
      </p:pic>
      <p:pic>
        <p:nvPicPr>
          <p:cNvPr id="158731" name="Picture 11" descr="DSCN1422"/>
          <p:cNvPicPr>
            <a:picLocks noChangeAspect="1" noChangeArrowheads="1"/>
          </p:cNvPicPr>
          <p:nvPr/>
        </p:nvPicPr>
        <p:blipFill>
          <a:blip r:embed="rId12" cstate="print"/>
          <a:srcRect/>
          <a:stretch>
            <a:fillRect/>
          </a:stretch>
        </p:blipFill>
        <p:spPr bwMode="auto">
          <a:xfrm>
            <a:off x="2466975" y="3292475"/>
            <a:ext cx="2055813" cy="3200400"/>
          </a:xfrm>
          <a:prstGeom prst="rect">
            <a:avLst/>
          </a:prstGeom>
          <a:noFill/>
          <a:ln w="9525">
            <a:noFill/>
            <a:miter lim="800000"/>
            <a:headEnd/>
            <a:tailEnd/>
          </a:ln>
        </p:spPr>
      </p:pic>
      <p:pic>
        <p:nvPicPr>
          <p:cNvPr id="158732" name="Picture 12" descr="DSCN1241"/>
          <p:cNvPicPr>
            <a:picLocks noChangeAspect="1" noChangeArrowheads="1"/>
          </p:cNvPicPr>
          <p:nvPr/>
        </p:nvPicPr>
        <p:blipFill>
          <a:blip r:embed="rId13" cstate="print"/>
          <a:srcRect/>
          <a:stretch>
            <a:fillRect/>
          </a:stretch>
        </p:blipFill>
        <p:spPr bwMode="auto">
          <a:xfrm>
            <a:off x="6265863" y="0"/>
            <a:ext cx="2819400" cy="2468563"/>
          </a:xfrm>
          <a:prstGeom prst="rect">
            <a:avLst/>
          </a:prstGeom>
          <a:noFill/>
          <a:ln w="9525">
            <a:noFill/>
            <a:miter lim="800000"/>
            <a:headEnd/>
            <a:tailEnd/>
          </a:ln>
        </p:spPr>
      </p:pic>
      <p:pic>
        <p:nvPicPr>
          <p:cNvPr id="158733" name="Picture 13" descr="DSCN1228"/>
          <p:cNvPicPr>
            <a:picLocks noChangeAspect="1" noChangeArrowheads="1"/>
          </p:cNvPicPr>
          <p:nvPr/>
        </p:nvPicPr>
        <p:blipFill>
          <a:blip r:embed="rId14" cstate="print"/>
          <a:srcRect/>
          <a:stretch>
            <a:fillRect/>
          </a:stretch>
        </p:blipFill>
        <p:spPr bwMode="auto">
          <a:xfrm>
            <a:off x="3916363" y="1897063"/>
            <a:ext cx="2271712" cy="1989137"/>
          </a:xfrm>
          <a:prstGeom prst="rect">
            <a:avLst/>
          </a:prstGeom>
          <a:noFill/>
          <a:ln w="9525">
            <a:noFill/>
            <a:miter lim="800000"/>
            <a:headEnd/>
            <a:tailEnd/>
          </a:ln>
        </p:spPr>
      </p:pic>
      <p:pic>
        <p:nvPicPr>
          <p:cNvPr id="158734" name="Picture 14" descr="dscn0332"/>
          <p:cNvPicPr>
            <a:picLocks noChangeAspect="1" noChangeArrowheads="1"/>
          </p:cNvPicPr>
          <p:nvPr/>
        </p:nvPicPr>
        <p:blipFill>
          <a:blip r:embed="rId15" cstate="print"/>
          <a:srcRect/>
          <a:stretch>
            <a:fillRect/>
          </a:stretch>
        </p:blipFill>
        <p:spPr bwMode="auto">
          <a:xfrm>
            <a:off x="1174750" y="4389438"/>
            <a:ext cx="1527175" cy="2376487"/>
          </a:xfrm>
          <a:prstGeom prst="rect">
            <a:avLst/>
          </a:prstGeom>
          <a:noFill/>
          <a:ln w="9525">
            <a:noFill/>
            <a:miter lim="800000"/>
            <a:headEnd/>
            <a:tailEnd/>
          </a:ln>
        </p:spPr>
      </p:pic>
    </p:spTree>
    <p:extLst>
      <p:ext uri="{BB962C8B-B14F-4D97-AF65-F5344CB8AC3E}">
        <p14:creationId xmlns:p14="http://schemas.microsoft.com/office/powerpoint/2010/main" val="290729826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300"/>
                                  </p:stCondLst>
                                  <p:childTnLst>
                                    <p:set>
                                      <p:cBhvr>
                                        <p:cTn id="6" dur="1" fill="hold">
                                          <p:stCondLst>
                                            <p:cond delay="0"/>
                                          </p:stCondLst>
                                        </p:cTn>
                                        <p:tgtEl>
                                          <p:spTgt spid="158722"/>
                                        </p:tgtEl>
                                        <p:attrNameLst>
                                          <p:attrName>style.visibility</p:attrName>
                                        </p:attrNameLst>
                                      </p:cBhvr>
                                      <p:to>
                                        <p:strVal val="visible"/>
                                      </p:to>
                                    </p:set>
                                    <p:animEffect transition="in" filter="dissolve">
                                      <p:cBhvr>
                                        <p:cTn id="7" dur="500"/>
                                        <p:tgtEl>
                                          <p:spTgt spid="158722"/>
                                        </p:tgtEl>
                                      </p:cBhvr>
                                    </p:animEffect>
                                  </p:childTnLst>
                                </p:cTn>
                              </p:par>
                            </p:childTnLst>
                          </p:cTn>
                        </p:par>
                        <p:par>
                          <p:cTn id="8" fill="hold">
                            <p:stCondLst>
                              <p:cond delay="800"/>
                            </p:stCondLst>
                            <p:childTnLst>
                              <p:par>
                                <p:cTn id="9" presetID="9" presetClass="entr" presetSubtype="0" fill="hold" nodeType="afterEffect">
                                  <p:stCondLst>
                                    <p:cond delay="300"/>
                                  </p:stCondLst>
                                  <p:childTnLst>
                                    <p:set>
                                      <p:cBhvr>
                                        <p:cTn id="10" dur="1" fill="hold">
                                          <p:stCondLst>
                                            <p:cond delay="0"/>
                                          </p:stCondLst>
                                        </p:cTn>
                                        <p:tgtEl>
                                          <p:spTgt spid="158723"/>
                                        </p:tgtEl>
                                        <p:attrNameLst>
                                          <p:attrName>style.visibility</p:attrName>
                                        </p:attrNameLst>
                                      </p:cBhvr>
                                      <p:to>
                                        <p:strVal val="visible"/>
                                      </p:to>
                                    </p:set>
                                    <p:animEffect transition="in" filter="dissolve">
                                      <p:cBhvr>
                                        <p:cTn id="11" dur="500"/>
                                        <p:tgtEl>
                                          <p:spTgt spid="158723"/>
                                        </p:tgtEl>
                                      </p:cBhvr>
                                    </p:animEffect>
                                  </p:childTnLst>
                                </p:cTn>
                              </p:par>
                            </p:childTnLst>
                          </p:cTn>
                        </p:par>
                        <p:par>
                          <p:cTn id="12" fill="hold">
                            <p:stCondLst>
                              <p:cond delay="1600"/>
                            </p:stCondLst>
                            <p:childTnLst>
                              <p:par>
                                <p:cTn id="13" presetID="9" presetClass="entr" presetSubtype="0" fill="hold" nodeType="afterEffect">
                                  <p:stCondLst>
                                    <p:cond delay="300"/>
                                  </p:stCondLst>
                                  <p:childTnLst>
                                    <p:set>
                                      <p:cBhvr>
                                        <p:cTn id="14" dur="1" fill="hold">
                                          <p:stCondLst>
                                            <p:cond delay="0"/>
                                          </p:stCondLst>
                                        </p:cTn>
                                        <p:tgtEl>
                                          <p:spTgt spid="158724"/>
                                        </p:tgtEl>
                                        <p:attrNameLst>
                                          <p:attrName>style.visibility</p:attrName>
                                        </p:attrNameLst>
                                      </p:cBhvr>
                                      <p:to>
                                        <p:strVal val="visible"/>
                                      </p:to>
                                    </p:set>
                                    <p:animEffect transition="in" filter="dissolve">
                                      <p:cBhvr>
                                        <p:cTn id="15" dur="500"/>
                                        <p:tgtEl>
                                          <p:spTgt spid="158724"/>
                                        </p:tgtEl>
                                      </p:cBhvr>
                                    </p:animEffect>
                                  </p:childTnLst>
                                </p:cTn>
                              </p:par>
                            </p:childTnLst>
                          </p:cTn>
                        </p:par>
                        <p:par>
                          <p:cTn id="16" fill="hold">
                            <p:stCondLst>
                              <p:cond delay="2400"/>
                            </p:stCondLst>
                            <p:childTnLst>
                              <p:par>
                                <p:cTn id="17" presetID="9" presetClass="entr" presetSubtype="0" fill="hold" nodeType="afterEffect">
                                  <p:stCondLst>
                                    <p:cond delay="300"/>
                                  </p:stCondLst>
                                  <p:childTnLst>
                                    <p:set>
                                      <p:cBhvr>
                                        <p:cTn id="18" dur="1" fill="hold">
                                          <p:stCondLst>
                                            <p:cond delay="0"/>
                                          </p:stCondLst>
                                        </p:cTn>
                                        <p:tgtEl>
                                          <p:spTgt spid="158725"/>
                                        </p:tgtEl>
                                        <p:attrNameLst>
                                          <p:attrName>style.visibility</p:attrName>
                                        </p:attrNameLst>
                                      </p:cBhvr>
                                      <p:to>
                                        <p:strVal val="visible"/>
                                      </p:to>
                                    </p:set>
                                    <p:animEffect transition="in" filter="dissolve">
                                      <p:cBhvr>
                                        <p:cTn id="19" dur="500"/>
                                        <p:tgtEl>
                                          <p:spTgt spid="158725"/>
                                        </p:tgtEl>
                                      </p:cBhvr>
                                    </p:animEffect>
                                  </p:childTnLst>
                                </p:cTn>
                              </p:par>
                            </p:childTnLst>
                          </p:cTn>
                        </p:par>
                        <p:par>
                          <p:cTn id="20" fill="hold">
                            <p:stCondLst>
                              <p:cond delay="3200"/>
                            </p:stCondLst>
                            <p:childTnLst>
                              <p:par>
                                <p:cTn id="21" presetID="9" presetClass="entr" presetSubtype="0" fill="hold" nodeType="afterEffect">
                                  <p:stCondLst>
                                    <p:cond delay="300"/>
                                  </p:stCondLst>
                                  <p:childTnLst>
                                    <p:set>
                                      <p:cBhvr>
                                        <p:cTn id="22" dur="1" fill="hold">
                                          <p:stCondLst>
                                            <p:cond delay="0"/>
                                          </p:stCondLst>
                                        </p:cTn>
                                        <p:tgtEl>
                                          <p:spTgt spid="158726"/>
                                        </p:tgtEl>
                                        <p:attrNameLst>
                                          <p:attrName>style.visibility</p:attrName>
                                        </p:attrNameLst>
                                      </p:cBhvr>
                                      <p:to>
                                        <p:strVal val="visible"/>
                                      </p:to>
                                    </p:set>
                                    <p:animEffect transition="in" filter="dissolve">
                                      <p:cBhvr>
                                        <p:cTn id="23" dur="500"/>
                                        <p:tgtEl>
                                          <p:spTgt spid="158726"/>
                                        </p:tgtEl>
                                      </p:cBhvr>
                                    </p:animEffect>
                                  </p:childTnLst>
                                </p:cTn>
                              </p:par>
                            </p:childTnLst>
                          </p:cTn>
                        </p:par>
                        <p:par>
                          <p:cTn id="24" fill="hold">
                            <p:stCondLst>
                              <p:cond delay="4000"/>
                            </p:stCondLst>
                            <p:childTnLst>
                              <p:par>
                                <p:cTn id="25" presetID="9" presetClass="entr" presetSubtype="0" fill="hold" nodeType="afterEffect">
                                  <p:stCondLst>
                                    <p:cond delay="300"/>
                                  </p:stCondLst>
                                  <p:childTnLst>
                                    <p:set>
                                      <p:cBhvr>
                                        <p:cTn id="26" dur="1" fill="hold">
                                          <p:stCondLst>
                                            <p:cond delay="0"/>
                                          </p:stCondLst>
                                        </p:cTn>
                                        <p:tgtEl>
                                          <p:spTgt spid="158727"/>
                                        </p:tgtEl>
                                        <p:attrNameLst>
                                          <p:attrName>style.visibility</p:attrName>
                                        </p:attrNameLst>
                                      </p:cBhvr>
                                      <p:to>
                                        <p:strVal val="visible"/>
                                      </p:to>
                                    </p:set>
                                    <p:animEffect transition="in" filter="dissolve">
                                      <p:cBhvr>
                                        <p:cTn id="27" dur="500"/>
                                        <p:tgtEl>
                                          <p:spTgt spid="158727"/>
                                        </p:tgtEl>
                                      </p:cBhvr>
                                    </p:animEffect>
                                  </p:childTnLst>
                                </p:cTn>
                              </p:par>
                            </p:childTnLst>
                          </p:cTn>
                        </p:par>
                        <p:par>
                          <p:cTn id="28" fill="hold">
                            <p:stCondLst>
                              <p:cond delay="4800"/>
                            </p:stCondLst>
                            <p:childTnLst>
                              <p:par>
                                <p:cTn id="29" presetID="9" presetClass="entr" presetSubtype="0" fill="hold" nodeType="afterEffect">
                                  <p:stCondLst>
                                    <p:cond delay="300"/>
                                  </p:stCondLst>
                                  <p:childTnLst>
                                    <p:set>
                                      <p:cBhvr>
                                        <p:cTn id="30" dur="1" fill="hold">
                                          <p:stCondLst>
                                            <p:cond delay="0"/>
                                          </p:stCondLst>
                                        </p:cTn>
                                        <p:tgtEl>
                                          <p:spTgt spid="158728"/>
                                        </p:tgtEl>
                                        <p:attrNameLst>
                                          <p:attrName>style.visibility</p:attrName>
                                        </p:attrNameLst>
                                      </p:cBhvr>
                                      <p:to>
                                        <p:strVal val="visible"/>
                                      </p:to>
                                    </p:set>
                                    <p:animEffect transition="in" filter="dissolve">
                                      <p:cBhvr>
                                        <p:cTn id="31" dur="500"/>
                                        <p:tgtEl>
                                          <p:spTgt spid="158728"/>
                                        </p:tgtEl>
                                      </p:cBhvr>
                                    </p:animEffect>
                                  </p:childTnLst>
                                </p:cTn>
                              </p:par>
                            </p:childTnLst>
                          </p:cTn>
                        </p:par>
                        <p:par>
                          <p:cTn id="32" fill="hold">
                            <p:stCondLst>
                              <p:cond delay="5600"/>
                            </p:stCondLst>
                            <p:childTnLst>
                              <p:par>
                                <p:cTn id="33" presetID="9" presetClass="entr" presetSubtype="0" fill="hold" nodeType="afterEffect">
                                  <p:stCondLst>
                                    <p:cond delay="300"/>
                                  </p:stCondLst>
                                  <p:childTnLst>
                                    <p:set>
                                      <p:cBhvr>
                                        <p:cTn id="34" dur="1" fill="hold">
                                          <p:stCondLst>
                                            <p:cond delay="0"/>
                                          </p:stCondLst>
                                        </p:cTn>
                                        <p:tgtEl>
                                          <p:spTgt spid="158729"/>
                                        </p:tgtEl>
                                        <p:attrNameLst>
                                          <p:attrName>style.visibility</p:attrName>
                                        </p:attrNameLst>
                                      </p:cBhvr>
                                      <p:to>
                                        <p:strVal val="visible"/>
                                      </p:to>
                                    </p:set>
                                    <p:animEffect transition="in" filter="dissolve">
                                      <p:cBhvr>
                                        <p:cTn id="35" dur="500"/>
                                        <p:tgtEl>
                                          <p:spTgt spid="158729"/>
                                        </p:tgtEl>
                                      </p:cBhvr>
                                    </p:animEffect>
                                  </p:childTnLst>
                                </p:cTn>
                              </p:par>
                            </p:childTnLst>
                          </p:cTn>
                        </p:par>
                        <p:par>
                          <p:cTn id="36" fill="hold">
                            <p:stCondLst>
                              <p:cond delay="6400"/>
                            </p:stCondLst>
                            <p:childTnLst>
                              <p:par>
                                <p:cTn id="37" presetID="9" presetClass="entr" presetSubtype="0" fill="hold" nodeType="afterEffect">
                                  <p:stCondLst>
                                    <p:cond delay="300"/>
                                  </p:stCondLst>
                                  <p:childTnLst>
                                    <p:set>
                                      <p:cBhvr>
                                        <p:cTn id="38" dur="1" fill="hold">
                                          <p:stCondLst>
                                            <p:cond delay="0"/>
                                          </p:stCondLst>
                                        </p:cTn>
                                        <p:tgtEl>
                                          <p:spTgt spid="158730"/>
                                        </p:tgtEl>
                                        <p:attrNameLst>
                                          <p:attrName>style.visibility</p:attrName>
                                        </p:attrNameLst>
                                      </p:cBhvr>
                                      <p:to>
                                        <p:strVal val="visible"/>
                                      </p:to>
                                    </p:set>
                                    <p:animEffect transition="in" filter="dissolve">
                                      <p:cBhvr>
                                        <p:cTn id="39" dur="500"/>
                                        <p:tgtEl>
                                          <p:spTgt spid="158730"/>
                                        </p:tgtEl>
                                      </p:cBhvr>
                                    </p:animEffect>
                                  </p:childTnLst>
                                </p:cTn>
                              </p:par>
                            </p:childTnLst>
                          </p:cTn>
                        </p:par>
                        <p:par>
                          <p:cTn id="40" fill="hold">
                            <p:stCondLst>
                              <p:cond delay="7200"/>
                            </p:stCondLst>
                            <p:childTnLst>
                              <p:par>
                                <p:cTn id="41" presetID="9" presetClass="entr" presetSubtype="0" fill="hold" nodeType="afterEffect">
                                  <p:stCondLst>
                                    <p:cond delay="300"/>
                                  </p:stCondLst>
                                  <p:childTnLst>
                                    <p:set>
                                      <p:cBhvr>
                                        <p:cTn id="42" dur="1" fill="hold">
                                          <p:stCondLst>
                                            <p:cond delay="0"/>
                                          </p:stCondLst>
                                        </p:cTn>
                                        <p:tgtEl>
                                          <p:spTgt spid="158731"/>
                                        </p:tgtEl>
                                        <p:attrNameLst>
                                          <p:attrName>style.visibility</p:attrName>
                                        </p:attrNameLst>
                                      </p:cBhvr>
                                      <p:to>
                                        <p:strVal val="visible"/>
                                      </p:to>
                                    </p:set>
                                    <p:animEffect transition="in" filter="dissolve">
                                      <p:cBhvr>
                                        <p:cTn id="43" dur="500"/>
                                        <p:tgtEl>
                                          <p:spTgt spid="158731"/>
                                        </p:tgtEl>
                                      </p:cBhvr>
                                    </p:animEffect>
                                  </p:childTnLst>
                                </p:cTn>
                              </p:par>
                            </p:childTnLst>
                          </p:cTn>
                        </p:par>
                        <p:par>
                          <p:cTn id="44" fill="hold">
                            <p:stCondLst>
                              <p:cond delay="8000"/>
                            </p:stCondLst>
                            <p:childTnLst>
                              <p:par>
                                <p:cTn id="45" presetID="9" presetClass="entr" presetSubtype="0" fill="hold" nodeType="afterEffect">
                                  <p:stCondLst>
                                    <p:cond delay="300"/>
                                  </p:stCondLst>
                                  <p:childTnLst>
                                    <p:set>
                                      <p:cBhvr>
                                        <p:cTn id="46" dur="1" fill="hold">
                                          <p:stCondLst>
                                            <p:cond delay="0"/>
                                          </p:stCondLst>
                                        </p:cTn>
                                        <p:tgtEl>
                                          <p:spTgt spid="158732"/>
                                        </p:tgtEl>
                                        <p:attrNameLst>
                                          <p:attrName>style.visibility</p:attrName>
                                        </p:attrNameLst>
                                      </p:cBhvr>
                                      <p:to>
                                        <p:strVal val="visible"/>
                                      </p:to>
                                    </p:set>
                                    <p:animEffect transition="in" filter="dissolve">
                                      <p:cBhvr>
                                        <p:cTn id="47" dur="500"/>
                                        <p:tgtEl>
                                          <p:spTgt spid="158732"/>
                                        </p:tgtEl>
                                      </p:cBhvr>
                                    </p:animEffect>
                                  </p:childTnLst>
                                </p:cTn>
                              </p:par>
                            </p:childTnLst>
                          </p:cTn>
                        </p:par>
                        <p:par>
                          <p:cTn id="48" fill="hold">
                            <p:stCondLst>
                              <p:cond delay="8800"/>
                            </p:stCondLst>
                            <p:childTnLst>
                              <p:par>
                                <p:cTn id="49" presetID="9" presetClass="entr" presetSubtype="0" fill="hold" nodeType="afterEffect">
                                  <p:stCondLst>
                                    <p:cond delay="300"/>
                                  </p:stCondLst>
                                  <p:childTnLst>
                                    <p:set>
                                      <p:cBhvr>
                                        <p:cTn id="50" dur="1" fill="hold">
                                          <p:stCondLst>
                                            <p:cond delay="0"/>
                                          </p:stCondLst>
                                        </p:cTn>
                                        <p:tgtEl>
                                          <p:spTgt spid="158733"/>
                                        </p:tgtEl>
                                        <p:attrNameLst>
                                          <p:attrName>style.visibility</p:attrName>
                                        </p:attrNameLst>
                                      </p:cBhvr>
                                      <p:to>
                                        <p:strVal val="visible"/>
                                      </p:to>
                                    </p:set>
                                    <p:animEffect transition="in" filter="dissolve">
                                      <p:cBhvr>
                                        <p:cTn id="51" dur="500"/>
                                        <p:tgtEl>
                                          <p:spTgt spid="158733"/>
                                        </p:tgtEl>
                                      </p:cBhvr>
                                    </p:animEffect>
                                  </p:childTnLst>
                                </p:cTn>
                              </p:par>
                            </p:childTnLst>
                          </p:cTn>
                        </p:par>
                        <p:par>
                          <p:cTn id="52" fill="hold">
                            <p:stCondLst>
                              <p:cond delay="9600"/>
                            </p:stCondLst>
                            <p:childTnLst>
                              <p:par>
                                <p:cTn id="53" presetID="9" presetClass="entr" presetSubtype="0" fill="hold" nodeType="afterEffect">
                                  <p:stCondLst>
                                    <p:cond delay="300"/>
                                  </p:stCondLst>
                                  <p:childTnLst>
                                    <p:set>
                                      <p:cBhvr>
                                        <p:cTn id="54" dur="1" fill="hold">
                                          <p:stCondLst>
                                            <p:cond delay="0"/>
                                          </p:stCondLst>
                                        </p:cTn>
                                        <p:tgtEl>
                                          <p:spTgt spid="158734"/>
                                        </p:tgtEl>
                                        <p:attrNameLst>
                                          <p:attrName>style.visibility</p:attrName>
                                        </p:attrNameLst>
                                      </p:cBhvr>
                                      <p:to>
                                        <p:strVal val="visible"/>
                                      </p:to>
                                    </p:set>
                                    <p:animEffect transition="in" filter="dissolve">
                                      <p:cBhvr>
                                        <p:cTn id="55" dur="500"/>
                                        <p:tgtEl>
                                          <p:spTgt spid="1587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502920" y="530352"/>
            <a:ext cx="8183880" cy="5184648"/>
          </a:xfrm>
        </p:spPr>
        <p:txBody>
          <a:bodyPr>
            <a:normAutofit/>
          </a:bodyPr>
          <a:lstStyle/>
          <a:p>
            <a:pPr marL="0" indent="0">
              <a:buNone/>
            </a:pPr>
            <a:endParaRPr lang="en-US" dirty="0"/>
          </a:p>
          <a:p>
            <a:r>
              <a:rPr lang="en-US" dirty="0" smtClean="0"/>
              <a:t>Team verb = come </a:t>
            </a:r>
            <a:r>
              <a:rPr lang="en-US" dirty="0"/>
              <a:t>together as a team to achieve a common goal</a:t>
            </a:r>
            <a:r>
              <a:rPr lang="en-US" dirty="0" smtClean="0"/>
              <a:t>.</a:t>
            </a:r>
          </a:p>
          <a:p>
            <a:pPr marL="0" indent="0">
              <a:buNone/>
            </a:pPr>
            <a:endParaRPr lang="en-US" dirty="0" smtClean="0"/>
          </a:p>
          <a:p>
            <a:r>
              <a:rPr lang="en-US" dirty="0" smtClean="0"/>
              <a:t>Team noun = Two or more people working together.</a:t>
            </a:r>
          </a:p>
          <a:p>
            <a:pPr marL="0" indent="0">
              <a:buNone/>
            </a:pPr>
            <a:endParaRPr lang="en-US" dirty="0" smtClean="0"/>
          </a:p>
        </p:txBody>
      </p:sp>
      <p:pic>
        <p:nvPicPr>
          <p:cNvPr id="1036" name="Picture 12" descr="C:\Users\Mark\AppData\Local\Microsoft\Windows\Temporary Internet Files\Content.IE5\K8M97IHO\MC900285464[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24201" y="3085946"/>
            <a:ext cx="2819400" cy="281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83080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410200"/>
            <a:ext cx="8183880" cy="1051560"/>
          </a:xfrm>
        </p:spPr>
        <p:txBody>
          <a:bodyPr/>
          <a:lstStyle/>
          <a:p>
            <a:r>
              <a:rPr lang="en-US" dirty="0" smtClean="0"/>
              <a:t>Team Concept</a:t>
            </a:r>
            <a:endParaRPr lang="en-US" dirty="0"/>
          </a:p>
        </p:txBody>
      </p:sp>
      <p:sp>
        <p:nvSpPr>
          <p:cNvPr id="3" name="Content Placeholder 2"/>
          <p:cNvSpPr>
            <a:spLocks noGrp="1"/>
          </p:cNvSpPr>
          <p:nvPr>
            <p:ph sz="quarter" idx="1"/>
          </p:nvPr>
        </p:nvSpPr>
        <p:spPr/>
        <p:txBody>
          <a:bodyPr>
            <a:normAutofit fontScale="85000" lnSpcReduction="20000"/>
          </a:bodyPr>
          <a:lstStyle/>
          <a:p>
            <a:endParaRPr lang="en-US" dirty="0" smtClean="0"/>
          </a:p>
          <a:p>
            <a:r>
              <a:rPr lang="en-US" dirty="0" smtClean="0"/>
              <a:t>Teams are comprised of experienced and qualified professionals from medical, surgical, dental, and allied health disciplines working in an interdisciplinary and coordinated system. </a:t>
            </a:r>
          </a:p>
          <a:p>
            <a:endParaRPr lang="en-US" dirty="0" smtClean="0"/>
          </a:p>
          <a:p>
            <a:r>
              <a:rPr lang="en-US" dirty="0" smtClean="0"/>
              <a:t>The purpose and goal of Teams is to ensure that care is provided in a coordinated and consistent manner with the proper sequencing of evaluations and treatments within the framework of the patient’s overall developmental, medical, and psychological needs.</a:t>
            </a:r>
          </a:p>
          <a:p>
            <a:endParaRPr lang="en-US" dirty="0"/>
          </a:p>
        </p:txBody>
      </p:sp>
    </p:spTree>
    <p:extLst>
      <p:ext uri="{BB962C8B-B14F-4D97-AF65-F5344CB8AC3E}">
        <p14:creationId xmlns:p14="http://schemas.microsoft.com/office/powerpoint/2010/main" val="35790114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410200"/>
            <a:ext cx="8183880" cy="1051560"/>
          </a:xfrm>
        </p:spPr>
        <p:txBody>
          <a:bodyPr/>
          <a:lstStyle/>
          <a:p>
            <a:r>
              <a:rPr lang="en-US" dirty="0" smtClean="0"/>
              <a:t>ACPA-CPF….amazing resource</a:t>
            </a:r>
            <a:endParaRPr lang="en-US" dirty="0"/>
          </a:p>
        </p:txBody>
      </p:sp>
      <p:pic>
        <p:nvPicPr>
          <p:cNvPr id="4" name="Picture 4" descr="http://www.cleftline.org/wp-content/uploads/2012/03/Slider_Booklets.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14400" y="2667000"/>
            <a:ext cx="409575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13314" name="Picture 2" descr="http://www.cleft2013.org/images/acpa-takes-a-team.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990600"/>
            <a:ext cx="3200400" cy="9810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merican Cleft Palate - Craniofacial Association - Internet Explore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973666"/>
            <a:ext cx="9144000" cy="4910667"/>
          </a:xfrm>
          <a:prstGeom prst="rect">
            <a:avLst/>
          </a:prstGeom>
        </p:spPr>
      </p:pic>
    </p:spTree>
    <p:extLst>
      <p:ext uri="{BB962C8B-B14F-4D97-AF65-F5344CB8AC3E}">
        <p14:creationId xmlns:p14="http://schemas.microsoft.com/office/powerpoint/2010/main" val="22162628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5800" y="685800"/>
            <a:ext cx="8001000" cy="5335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descr="http://www.cleftline.org/wp-content/uploads/2012/03/Slider_Booklet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048000"/>
            <a:ext cx="46482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80949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0"/>
            <a:ext cx="8183880" cy="1051560"/>
          </a:xfrm>
        </p:spPr>
        <p:txBody>
          <a:bodyPr>
            <a:normAutofit fontScale="90000"/>
          </a:bodyPr>
          <a:lstStyle/>
          <a:p>
            <a:r>
              <a:rPr lang="en-US" dirty="0" smtClean="0"/>
              <a:t>American Cleft Palate Association</a:t>
            </a:r>
            <a:endParaRPr lang="en-US" dirty="0"/>
          </a:p>
        </p:txBody>
      </p:sp>
      <p:sp>
        <p:nvSpPr>
          <p:cNvPr id="3" name="Content Placeholder 2"/>
          <p:cNvSpPr>
            <a:spLocks noGrp="1"/>
          </p:cNvSpPr>
          <p:nvPr>
            <p:ph sz="quarter" idx="1"/>
          </p:nvPr>
        </p:nvSpPr>
        <p:spPr>
          <a:xfrm>
            <a:off x="457200" y="838200"/>
            <a:ext cx="8183880" cy="4187952"/>
          </a:xfrm>
        </p:spPr>
        <p:txBody>
          <a:bodyPr>
            <a:normAutofit fontScale="85000" lnSpcReduction="20000"/>
          </a:bodyPr>
          <a:lstStyle/>
          <a:p>
            <a:r>
              <a:rPr lang="en-US" dirty="0" smtClean="0"/>
              <a:t>Multidisciplinary organization of over 2500 members.</a:t>
            </a:r>
          </a:p>
          <a:p>
            <a:r>
              <a:rPr lang="en-US" dirty="0" smtClean="0"/>
              <a:t>Representing more than 30 disciplines in 60 countries.</a:t>
            </a:r>
          </a:p>
          <a:p>
            <a:r>
              <a:rPr lang="en-US" dirty="0" smtClean="0"/>
              <a:t>Members of </a:t>
            </a:r>
            <a:r>
              <a:rPr lang="en-US" b="1" dirty="0" smtClean="0"/>
              <a:t>ACPA</a:t>
            </a:r>
            <a:r>
              <a:rPr lang="en-US" dirty="0" smtClean="0"/>
              <a:t> serve an extremely important role in the management of children and adults with cleft lip, cleft palate, and craniofacial anomalies</a:t>
            </a:r>
          </a:p>
          <a:p>
            <a:r>
              <a:rPr lang="en-US" dirty="0" smtClean="0"/>
              <a:t>A primary objective of the Association is to foster communication and cooperation among professionals from all specialties.</a:t>
            </a:r>
          </a:p>
          <a:p>
            <a:r>
              <a:rPr lang="en-US" dirty="0" smtClean="0"/>
              <a:t>Annual Education Meeting.</a:t>
            </a:r>
            <a:endParaRPr lang="en-US" dirty="0"/>
          </a:p>
        </p:txBody>
      </p:sp>
    </p:spTree>
    <p:extLst>
      <p:ext uri="{BB962C8B-B14F-4D97-AF65-F5344CB8AC3E}">
        <p14:creationId xmlns:p14="http://schemas.microsoft.com/office/powerpoint/2010/main" val="28906355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33019" y="1966912"/>
            <a:ext cx="1524000" cy="1314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descr="http://meeting.acpa-cpf.org/uploads/2/1/1/3/21135502/1558113.gif?27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1752600"/>
            <a:ext cx="4038600" cy="34616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1159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410200"/>
            <a:ext cx="8183880" cy="1051560"/>
          </a:xfrm>
        </p:spPr>
        <p:txBody>
          <a:bodyPr/>
          <a:lstStyle/>
          <a:p>
            <a:pPr algn="ctr"/>
            <a:r>
              <a:rPr lang="en-US" dirty="0" smtClean="0"/>
              <a:t>Team Composition</a:t>
            </a:r>
            <a:endParaRPr lang="en-US" dirty="0"/>
          </a:p>
        </p:txBody>
      </p:sp>
      <p:sp>
        <p:nvSpPr>
          <p:cNvPr id="3" name="Content Placeholder 2"/>
          <p:cNvSpPr>
            <a:spLocks noGrp="1"/>
          </p:cNvSpPr>
          <p:nvPr>
            <p:ph sz="half" idx="1"/>
          </p:nvPr>
        </p:nvSpPr>
        <p:spPr/>
        <p:txBody>
          <a:bodyPr>
            <a:normAutofit fontScale="85000" lnSpcReduction="20000"/>
          </a:bodyPr>
          <a:lstStyle/>
          <a:p>
            <a:pPr marL="0" indent="0">
              <a:buNone/>
            </a:pPr>
            <a:r>
              <a:rPr lang="en-US" b="1" dirty="0" smtClean="0"/>
              <a:t>MUST HAVE to be a TEAM</a:t>
            </a:r>
          </a:p>
          <a:p>
            <a:endParaRPr lang="en-US" dirty="0"/>
          </a:p>
          <a:p>
            <a:r>
              <a:rPr lang="en-US" sz="3000" dirty="0" smtClean="0"/>
              <a:t>Team Coordinator</a:t>
            </a:r>
          </a:p>
          <a:p>
            <a:r>
              <a:rPr lang="en-US" sz="3000" dirty="0" smtClean="0"/>
              <a:t>Speech Pathologist</a:t>
            </a:r>
          </a:p>
          <a:p>
            <a:r>
              <a:rPr lang="en-US" sz="3000" dirty="0" smtClean="0"/>
              <a:t>Surgeon </a:t>
            </a:r>
          </a:p>
          <a:p>
            <a:r>
              <a:rPr lang="en-US" sz="3000" dirty="0" smtClean="0"/>
              <a:t>Orthodontist</a:t>
            </a:r>
            <a:endParaRPr lang="en-US" sz="3000" dirty="0"/>
          </a:p>
        </p:txBody>
      </p:sp>
      <p:sp>
        <p:nvSpPr>
          <p:cNvPr id="4" name="Content Placeholder 3"/>
          <p:cNvSpPr>
            <a:spLocks noGrp="1"/>
          </p:cNvSpPr>
          <p:nvPr>
            <p:ph sz="half" idx="2"/>
          </p:nvPr>
        </p:nvSpPr>
        <p:spPr/>
        <p:txBody>
          <a:bodyPr>
            <a:normAutofit fontScale="85000" lnSpcReduction="20000"/>
          </a:bodyPr>
          <a:lstStyle/>
          <a:p>
            <a:pPr marL="0" indent="0">
              <a:buNone/>
            </a:pPr>
            <a:r>
              <a:rPr lang="en-US" b="1" dirty="0" smtClean="0"/>
              <a:t>Have access to:</a:t>
            </a:r>
          </a:p>
          <a:p>
            <a:endParaRPr lang="en-US" dirty="0"/>
          </a:p>
          <a:p>
            <a:r>
              <a:rPr lang="en-US" dirty="0" smtClean="0"/>
              <a:t>Occupational Therapist</a:t>
            </a:r>
          </a:p>
          <a:p>
            <a:r>
              <a:rPr lang="en-US" dirty="0" smtClean="0"/>
              <a:t>Social Worker</a:t>
            </a:r>
          </a:p>
          <a:p>
            <a:r>
              <a:rPr lang="en-US" dirty="0" smtClean="0"/>
              <a:t>Psychologist</a:t>
            </a:r>
          </a:p>
          <a:p>
            <a:r>
              <a:rPr lang="en-US" dirty="0" smtClean="0"/>
              <a:t>Genetic Counselor</a:t>
            </a:r>
          </a:p>
          <a:p>
            <a:r>
              <a:rPr lang="en-US" dirty="0" smtClean="0"/>
              <a:t>Pediatrician</a:t>
            </a:r>
          </a:p>
          <a:p>
            <a:r>
              <a:rPr lang="en-US" dirty="0" smtClean="0"/>
              <a:t>Audiologist</a:t>
            </a:r>
          </a:p>
          <a:p>
            <a:r>
              <a:rPr lang="en-US" dirty="0" smtClean="0"/>
              <a:t>Pediatric Dentist</a:t>
            </a:r>
          </a:p>
          <a:p>
            <a:r>
              <a:rPr lang="en-US" dirty="0" smtClean="0"/>
              <a:t>ENT Surgeon</a:t>
            </a:r>
          </a:p>
          <a:p>
            <a:r>
              <a:rPr lang="en-US" dirty="0" smtClean="0"/>
              <a:t>Plastic Surgeon</a:t>
            </a:r>
          </a:p>
          <a:p>
            <a:r>
              <a:rPr lang="en-US" dirty="0" smtClean="0"/>
              <a:t>Oral Surgeon</a:t>
            </a:r>
          </a:p>
          <a:p>
            <a:r>
              <a:rPr lang="en-US" dirty="0" smtClean="0"/>
              <a:t>Nursing</a:t>
            </a:r>
          </a:p>
          <a:p>
            <a:pPr marL="0" indent="0">
              <a:buNone/>
            </a:pPr>
            <a:endParaRPr lang="en-US" dirty="0"/>
          </a:p>
        </p:txBody>
      </p:sp>
    </p:spTree>
    <p:extLst>
      <p:ext uri="{BB962C8B-B14F-4D97-AF65-F5344CB8AC3E}">
        <p14:creationId xmlns:p14="http://schemas.microsoft.com/office/powerpoint/2010/main" val="4599694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3400" y="5334000"/>
            <a:ext cx="8183880" cy="1051560"/>
          </a:xfrm>
        </p:spPr>
        <p:txBody>
          <a:bodyPr>
            <a:normAutofit fontScale="90000"/>
          </a:bodyPr>
          <a:lstStyle/>
          <a:p>
            <a:r>
              <a:rPr lang="en-US" dirty="0" smtClean="0"/>
              <a:t>How to Prepare for a Team Visit</a:t>
            </a:r>
            <a:endParaRPr lang="en-US" dirty="0"/>
          </a:p>
        </p:txBody>
      </p:sp>
      <p:sp>
        <p:nvSpPr>
          <p:cNvPr id="8" name="Content Placeholder 7"/>
          <p:cNvSpPr>
            <a:spLocks noGrp="1"/>
          </p:cNvSpPr>
          <p:nvPr>
            <p:ph idx="1"/>
          </p:nvPr>
        </p:nvSpPr>
        <p:spPr/>
        <p:txBody>
          <a:bodyPr>
            <a:normAutofit fontScale="92500" lnSpcReduction="10000"/>
          </a:bodyPr>
          <a:lstStyle/>
          <a:p>
            <a:pPr marL="0" indent="0">
              <a:buNone/>
            </a:pPr>
            <a:r>
              <a:rPr lang="en-US" b="1" dirty="0" smtClean="0"/>
              <a:t>Gather any important medical info</a:t>
            </a:r>
          </a:p>
          <a:p>
            <a:r>
              <a:rPr lang="en-US" dirty="0" smtClean="0"/>
              <a:t>IEP reports</a:t>
            </a:r>
          </a:p>
          <a:p>
            <a:r>
              <a:rPr lang="en-US" dirty="0" smtClean="0"/>
              <a:t>Speech reports</a:t>
            </a:r>
          </a:p>
          <a:p>
            <a:r>
              <a:rPr lang="en-US" dirty="0" smtClean="0"/>
              <a:t>Hearing tests</a:t>
            </a:r>
          </a:p>
          <a:p>
            <a:r>
              <a:rPr lang="en-US" dirty="0" smtClean="0"/>
              <a:t>Occupational Therapy reports</a:t>
            </a:r>
          </a:p>
          <a:p>
            <a:r>
              <a:rPr lang="en-US" dirty="0"/>
              <a:t>Dental </a:t>
            </a:r>
            <a:r>
              <a:rPr lang="en-US" dirty="0" smtClean="0"/>
              <a:t>x-rays</a:t>
            </a:r>
          </a:p>
          <a:p>
            <a:r>
              <a:rPr lang="en-US" dirty="0" smtClean="0"/>
              <a:t>Any other reports from Community Providers</a:t>
            </a:r>
          </a:p>
          <a:p>
            <a:endParaRPr lang="en-US" dirty="0"/>
          </a:p>
          <a:p>
            <a:pPr marL="0" indent="0">
              <a:buNone/>
            </a:pPr>
            <a:r>
              <a:rPr lang="en-US" b="1" dirty="0" smtClean="0"/>
              <a:t>Bring them to the Clinic or send them in early</a:t>
            </a:r>
            <a:endParaRPr lang="en-US" b="1" dirty="0"/>
          </a:p>
          <a:p>
            <a:endParaRPr lang="en-US" dirty="0"/>
          </a:p>
        </p:txBody>
      </p:sp>
    </p:spTree>
    <p:extLst>
      <p:ext uri="{BB962C8B-B14F-4D97-AF65-F5344CB8AC3E}">
        <p14:creationId xmlns:p14="http://schemas.microsoft.com/office/powerpoint/2010/main" val="58277677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477</TotalTime>
  <Words>422</Words>
  <Application>Microsoft Office PowerPoint</Application>
  <PresentationFormat>On-screen Show (4:3)</PresentationFormat>
  <Paragraphs>87</Paragraphs>
  <Slides>16</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Verdana</vt:lpstr>
      <vt:lpstr>Wingdings</vt:lpstr>
      <vt:lpstr>Wingdings 2</vt:lpstr>
      <vt:lpstr>Aspect</vt:lpstr>
      <vt:lpstr>Collaborating with Your Local Teams Recommendations from Your Clinical Coordinators</vt:lpstr>
      <vt:lpstr>PowerPoint Presentation</vt:lpstr>
      <vt:lpstr>Team Concept</vt:lpstr>
      <vt:lpstr>ACPA-CPF….amazing resource</vt:lpstr>
      <vt:lpstr>PowerPoint Presentation</vt:lpstr>
      <vt:lpstr>American Cleft Palate Association</vt:lpstr>
      <vt:lpstr>PowerPoint Presentation</vt:lpstr>
      <vt:lpstr>Team Composition</vt:lpstr>
      <vt:lpstr>How to Prepare for a Team Visit</vt:lpstr>
      <vt:lpstr>How to Prepare for a Team Visit</vt:lpstr>
      <vt:lpstr>Issues Teams are Keen on….</vt:lpstr>
      <vt:lpstr>Speech Therapy….helpful hints</vt:lpstr>
      <vt:lpstr>Thoughts:</vt:lpstr>
      <vt:lpstr>PowerPoint Presentation</vt:lpstr>
      <vt:lpstr>“Wonder”</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Importance of Team Cleft Care</dc:title>
  <dc:creator>Idelberg</dc:creator>
  <cp:lastModifiedBy>Marley Hamrick</cp:lastModifiedBy>
  <cp:revision>21</cp:revision>
  <dcterms:created xsi:type="dcterms:W3CDTF">2014-05-02T15:03:25Z</dcterms:created>
  <dcterms:modified xsi:type="dcterms:W3CDTF">2014-05-13T03:39:48Z</dcterms:modified>
</cp:coreProperties>
</file>